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Lst>
  <p:notesMasterIdLst>
    <p:notesMasterId r:id="rId73"/>
  </p:notesMasterIdLst>
  <p:handoutMasterIdLst>
    <p:handoutMasterId r:id="rId74"/>
  </p:handoutMasterIdLst>
  <p:sldIdLst>
    <p:sldId id="336" r:id="rId3"/>
    <p:sldId id="383" r:id="rId4"/>
    <p:sldId id="524" r:id="rId5"/>
    <p:sldId id="523" r:id="rId6"/>
    <p:sldId id="502" r:id="rId7"/>
    <p:sldId id="526" r:id="rId8"/>
    <p:sldId id="492" r:id="rId9"/>
    <p:sldId id="493" r:id="rId10"/>
    <p:sldId id="494" r:id="rId11"/>
    <p:sldId id="542" r:id="rId12"/>
    <p:sldId id="497" r:id="rId13"/>
    <p:sldId id="519" r:id="rId14"/>
    <p:sldId id="520" r:id="rId15"/>
    <p:sldId id="507" r:id="rId16"/>
    <p:sldId id="521" r:id="rId17"/>
    <p:sldId id="537" r:id="rId18"/>
    <p:sldId id="522" r:id="rId19"/>
    <p:sldId id="496" r:id="rId20"/>
    <p:sldId id="546" r:id="rId21"/>
    <p:sldId id="547" r:id="rId22"/>
    <p:sldId id="545" r:id="rId23"/>
    <p:sldId id="505" r:id="rId24"/>
    <p:sldId id="506" r:id="rId25"/>
    <p:sldId id="508" r:id="rId26"/>
    <p:sldId id="509" r:id="rId27"/>
    <p:sldId id="514" r:id="rId28"/>
    <p:sldId id="498" r:id="rId29"/>
    <p:sldId id="499" r:id="rId30"/>
    <p:sldId id="500" r:id="rId31"/>
    <p:sldId id="503" r:id="rId32"/>
    <p:sldId id="504" r:id="rId33"/>
    <p:sldId id="527" r:id="rId34"/>
    <p:sldId id="528" r:id="rId35"/>
    <p:sldId id="529" r:id="rId36"/>
    <p:sldId id="515" r:id="rId37"/>
    <p:sldId id="516" r:id="rId38"/>
    <p:sldId id="517" r:id="rId39"/>
    <p:sldId id="518" r:id="rId40"/>
    <p:sldId id="530" r:id="rId41"/>
    <p:sldId id="531" r:id="rId42"/>
    <p:sldId id="525" r:id="rId43"/>
    <p:sldId id="533" r:id="rId44"/>
    <p:sldId id="535" r:id="rId45"/>
    <p:sldId id="536" r:id="rId46"/>
    <p:sldId id="534" r:id="rId47"/>
    <p:sldId id="539" r:id="rId48"/>
    <p:sldId id="538" r:id="rId49"/>
    <p:sldId id="540" r:id="rId50"/>
    <p:sldId id="541" r:id="rId51"/>
    <p:sldId id="532" r:id="rId52"/>
    <p:sldId id="543" r:id="rId53"/>
    <p:sldId id="548" r:id="rId54"/>
    <p:sldId id="549" r:id="rId55"/>
    <p:sldId id="550" r:id="rId56"/>
    <p:sldId id="551" r:id="rId57"/>
    <p:sldId id="552" r:id="rId58"/>
    <p:sldId id="553" r:id="rId59"/>
    <p:sldId id="554" r:id="rId60"/>
    <p:sldId id="555" r:id="rId61"/>
    <p:sldId id="544" r:id="rId62"/>
    <p:sldId id="556" r:id="rId63"/>
    <p:sldId id="557" r:id="rId64"/>
    <p:sldId id="559" r:id="rId65"/>
    <p:sldId id="560" r:id="rId66"/>
    <p:sldId id="561" r:id="rId67"/>
    <p:sldId id="562" r:id="rId68"/>
    <p:sldId id="558" r:id="rId69"/>
    <p:sldId id="563" r:id="rId70"/>
    <p:sldId id="510" r:id="rId71"/>
    <p:sldId id="481" r:id="rId72"/>
  </p:sldIdLst>
  <p:sldSz cx="96012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80"/>
    <p:restoredTop sz="94725"/>
  </p:normalViewPr>
  <p:slideViewPr>
    <p:cSldViewPr snapToGrid="0">
      <p:cViewPr varScale="1">
        <p:scale>
          <a:sx n="152" d="100"/>
          <a:sy n="152" d="100"/>
        </p:scale>
        <p:origin x="1272" y="176"/>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8" d="100"/>
        <a:sy n="19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AF79154-8A8B-1042-8322-02F701C15BEE}"/>
              </a:ext>
            </a:extLst>
          </p:cNvPr>
          <p:cNvSpPr>
            <a:spLocks noGrp="1" noChangeArrowheads="1"/>
          </p:cNvSpPr>
          <p:nvPr>
            <p:ph type="body" sz="quarter" idx="3"/>
          </p:nvPr>
        </p:nvSpPr>
        <p:spPr bwMode="auto">
          <a:xfrm>
            <a:off x="935038" y="4416425"/>
            <a:ext cx="5140325" cy="4183063"/>
          </a:xfrm>
          <a:prstGeom prst="rect">
            <a:avLst/>
          </a:prstGeom>
          <a:noFill/>
          <a:ln>
            <a:noFill/>
          </a:ln>
          <a:effec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7" name="Rectangle 3">
            <a:extLst>
              <a:ext uri="{FF2B5EF4-FFF2-40B4-BE49-F238E27FC236}">
                <a16:creationId xmlns:a16="http://schemas.microsoft.com/office/drawing/2014/main" id="{1284C516-07CA-FC49-A004-769B43EB5A97}"/>
              </a:ext>
            </a:extLst>
          </p:cNvPr>
          <p:cNvSpPr>
            <a:spLocks noGrp="1" noRot="1" noChangeAspect="1" noChangeArrowheads="1" noTextEdit="1"/>
          </p:cNvSpPr>
          <p:nvPr>
            <p:ph type="sldImg" idx="2"/>
          </p:nvPr>
        </p:nvSpPr>
        <p:spPr bwMode="auto">
          <a:xfrm>
            <a:off x="1073150" y="703263"/>
            <a:ext cx="48641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AF7B6150-E7B9-CE4A-A5E6-8554BAB7BAE1}"/>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960AAF53-DDCC-A147-8F4A-7337CE7269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A9F48EEC-1BFF-AF4C-913C-36BB2FB735E1}"/>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8EA0DC32-F297-DF42-8D34-D3890785F66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0FA72162-B5C9-5449-83CA-A23B79E33CA1}"/>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4FDE366B-0A06-A240-9C61-800C170328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0A0A53E8-820F-2D49-956B-00FF66BC7BFC}"/>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CDEC7E39-F730-C747-A4EF-4D5F82AAE7B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9C30C0ED-7898-6642-AD6C-87824AF9F265}"/>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02AE7BB1-710E-EA44-A68F-70DA6B0DAB8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9B3A7209-EA35-2749-8923-6CEEEE5D08CC}"/>
              </a:ext>
            </a:extLst>
          </p:cNvPr>
          <p:cNvSpPr>
            <a:spLocks noGrp="1" noRot="1" noChangeAspect="1" noChangeArrowheads="1" noTextEdit="1"/>
          </p:cNvSpPr>
          <p:nvPr>
            <p:ph type="sldImg"/>
          </p:nvPr>
        </p:nvSpPr>
        <p:spPr>
          <a:ln/>
        </p:spPr>
      </p:sp>
      <p:sp>
        <p:nvSpPr>
          <p:cNvPr id="46082" name="Rectangle 3">
            <a:extLst>
              <a:ext uri="{FF2B5EF4-FFF2-40B4-BE49-F238E27FC236}">
                <a16:creationId xmlns:a16="http://schemas.microsoft.com/office/drawing/2014/main" id="{EA0548CD-A4FE-CC4C-9879-7F1435BDDB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C285BAA1-D0E6-394E-AD98-24C9BFD5BD3A}"/>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9060D749-8E98-BE40-A418-3680B2A489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E28DBA11-1368-DA49-86BA-9A77EA39A622}"/>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978CACA6-E257-BB40-AE58-290C0B6C62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1043A65F-8C85-C94C-AE4C-284D9260791D}"/>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DF06279E-BBB2-CB43-83B0-14D17D2220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416CA9BE-9D9A-8B4A-BE0C-48746B8F85AE}"/>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BF1A4CAC-C198-2648-89F2-D6E93AE900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5F4FC44F-9B9E-7B43-BBAE-735CD0E2C666}"/>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AE2885FA-BF61-0C46-9EF1-C0AAD6EBC2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7314A91E-9CB0-EF41-A594-CA1EA3BD4994}"/>
              </a:ext>
            </a:extLst>
          </p:cNvPr>
          <p:cNvSpPr>
            <a:spLocks noGrp="1" noRot="1" noChangeAspect="1" noChangeArrowheads="1" noTextEdit="1"/>
          </p:cNvSpPr>
          <p:nvPr>
            <p:ph type="sldImg"/>
          </p:nvPr>
        </p:nvSpPr>
        <p:spPr>
          <a:ln/>
        </p:spPr>
      </p:sp>
      <p:sp>
        <p:nvSpPr>
          <p:cNvPr id="21506" name="Rectangle 3">
            <a:extLst>
              <a:ext uri="{FF2B5EF4-FFF2-40B4-BE49-F238E27FC236}">
                <a16:creationId xmlns:a16="http://schemas.microsoft.com/office/drawing/2014/main" id="{76D5E2D9-8D1D-3140-AF79-21D422BC48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BE383AB-E438-7642-A289-5F4F905FDFD4}"/>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8B8987F0-31CB-DA49-A662-1096014B83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54B67DB4-0236-6C47-978F-69F7D5622530}"/>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22A9B1A5-9E1C-9144-9EB2-CA5F7B6AF03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296F981E-7DD5-BD4B-8F46-9BD75B013E96}"/>
              </a:ext>
            </a:extLst>
          </p:cNvPr>
          <p:cNvSpPr>
            <a:spLocks noGrp="1" noRot="1" noChangeAspect="1" noChangeArrowheads="1" noTextEdit="1"/>
          </p:cNvSpPr>
          <p:nvPr>
            <p:ph type="sldImg"/>
          </p:nvPr>
        </p:nvSpPr>
        <p:spPr>
          <a:ln/>
        </p:spPr>
      </p:sp>
      <p:sp>
        <p:nvSpPr>
          <p:cNvPr id="65538" name="Rectangle 3">
            <a:extLst>
              <a:ext uri="{FF2B5EF4-FFF2-40B4-BE49-F238E27FC236}">
                <a16:creationId xmlns:a16="http://schemas.microsoft.com/office/drawing/2014/main" id="{D69F9E5D-9313-EC4A-8364-FD64303852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59298EF0-4658-BE4E-9104-1AF3FBCA3226}"/>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A24E4501-0943-E943-B4BE-F19032B850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CEAA871B-85F1-7541-B019-58E7E69CD7A2}"/>
              </a:ext>
            </a:extLst>
          </p:cNvPr>
          <p:cNvSpPr>
            <a:spLocks noGrp="1" noRot="1" noChangeAspect="1" noChangeArrowheads="1" noTextEdit="1"/>
          </p:cNvSpPr>
          <p:nvPr>
            <p:ph type="sldImg"/>
          </p:nvPr>
        </p:nvSpPr>
        <p:spPr>
          <a:ln/>
        </p:spPr>
      </p:sp>
      <p:sp>
        <p:nvSpPr>
          <p:cNvPr id="69634" name="Rectangle 3">
            <a:extLst>
              <a:ext uri="{FF2B5EF4-FFF2-40B4-BE49-F238E27FC236}">
                <a16:creationId xmlns:a16="http://schemas.microsoft.com/office/drawing/2014/main" id="{114A78E9-CCF2-174D-A3EF-2FA035F794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A9212CA7-DF7B-1A4A-946E-B669BC706A3B}"/>
              </a:ext>
            </a:extLst>
          </p:cNvPr>
          <p:cNvSpPr>
            <a:spLocks noGrp="1" noRot="1" noChangeAspect="1" noChangeArrowheads="1" noTextEdit="1"/>
          </p:cNvSpPr>
          <p:nvPr>
            <p:ph type="sldImg"/>
          </p:nvPr>
        </p:nvSpPr>
        <p:spPr>
          <a:ln/>
        </p:spPr>
      </p:sp>
      <p:sp>
        <p:nvSpPr>
          <p:cNvPr id="71682" name="Rectangle 3">
            <a:extLst>
              <a:ext uri="{FF2B5EF4-FFF2-40B4-BE49-F238E27FC236}">
                <a16:creationId xmlns:a16="http://schemas.microsoft.com/office/drawing/2014/main" id="{C413E23B-F867-AE42-9406-9E26E7A2A2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29C21161-211B-074A-9DF7-17C2DF4C1745}"/>
              </a:ext>
            </a:extLst>
          </p:cNvPr>
          <p:cNvSpPr>
            <a:spLocks noGrp="1" noRot="1" noChangeAspect="1" noChangeArrowheads="1" noTextEdit="1"/>
          </p:cNvSpPr>
          <p:nvPr>
            <p:ph type="sldImg"/>
          </p:nvPr>
        </p:nvSpPr>
        <p:spPr>
          <a:ln/>
        </p:spPr>
      </p:sp>
      <p:sp>
        <p:nvSpPr>
          <p:cNvPr id="73730" name="Rectangle 3">
            <a:extLst>
              <a:ext uri="{FF2B5EF4-FFF2-40B4-BE49-F238E27FC236}">
                <a16:creationId xmlns:a16="http://schemas.microsoft.com/office/drawing/2014/main" id="{4E874DA1-1622-FB44-9D76-43558BE28A0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0C3179B7-9C16-E545-B411-6A2C3961301E}"/>
              </a:ext>
            </a:extLst>
          </p:cNvPr>
          <p:cNvSpPr>
            <a:spLocks noGrp="1" noRot="1" noChangeAspect="1" noChangeArrowheads="1" noTextEdit="1"/>
          </p:cNvSpPr>
          <p:nvPr>
            <p:ph type="sldImg"/>
          </p:nvPr>
        </p:nvSpPr>
        <p:spPr>
          <a:ln/>
        </p:spPr>
      </p:sp>
      <p:sp>
        <p:nvSpPr>
          <p:cNvPr id="75778" name="Rectangle 3">
            <a:extLst>
              <a:ext uri="{FF2B5EF4-FFF2-40B4-BE49-F238E27FC236}">
                <a16:creationId xmlns:a16="http://schemas.microsoft.com/office/drawing/2014/main" id="{9F28DF3A-2CD5-3C4C-9565-41AA8C7B3F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82350BAD-16D2-E54B-950A-C64D84454CB2}"/>
              </a:ext>
            </a:extLst>
          </p:cNvPr>
          <p:cNvSpPr>
            <a:spLocks noGrp="1" noRot="1" noChangeAspect="1" noChangeArrowheads="1" noTextEdit="1"/>
          </p:cNvSpPr>
          <p:nvPr>
            <p:ph type="sldImg"/>
          </p:nvPr>
        </p:nvSpPr>
        <p:spPr>
          <a:ln/>
        </p:spPr>
      </p:sp>
      <p:sp>
        <p:nvSpPr>
          <p:cNvPr id="77826" name="Rectangle 3">
            <a:extLst>
              <a:ext uri="{FF2B5EF4-FFF2-40B4-BE49-F238E27FC236}">
                <a16:creationId xmlns:a16="http://schemas.microsoft.com/office/drawing/2014/main" id="{4E17C73C-46D5-4946-8A79-40C10500D7A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D6426250-CB01-6541-BE5D-697EAA7B22A6}"/>
              </a:ext>
            </a:extLst>
          </p:cNvPr>
          <p:cNvSpPr>
            <a:spLocks noGrp="1" noRot="1" noChangeAspect="1" noChangeArrowheads="1" noTextEdit="1"/>
          </p:cNvSpPr>
          <p:nvPr>
            <p:ph type="sldImg"/>
          </p:nvPr>
        </p:nvSpPr>
        <p:spPr>
          <a:ln/>
        </p:spPr>
      </p:sp>
      <p:sp>
        <p:nvSpPr>
          <p:cNvPr id="79874" name="Notes Placeholder 2">
            <a:extLst>
              <a:ext uri="{FF2B5EF4-FFF2-40B4-BE49-F238E27FC236}">
                <a16:creationId xmlns:a16="http://schemas.microsoft.com/office/drawing/2014/main" id="{0EF58C73-2CE6-7F40-A3EF-201D6D9718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407DDC7-D20A-8B49-BE8D-28E82E7F3F1B}"/>
              </a:ext>
            </a:extLst>
          </p:cNvPr>
          <p:cNvSpPr>
            <a:spLocks noGrp="1" noRot="1" noChangeAspect="1" noChangeArrowheads="1" noTextEdit="1"/>
          </p:cNvSpPr>
          <p:nvPr>
            <p:ph type="sldImg"/>
          </p:nvPr>
        </p:nvSpPr>
        <p:spPr>
          <a:ln/>
        </p:spPr>
      </p:sp>
      <p:sp>
        <p:nvSpPr>
          <p:cNvPr id="23554" name="Notes Placeholder 2">
            <a:extLst>
              <a:ext uri="{FF2B5EF4-FFF2-40B4-BE49-F238E27FC236}">
                <a16:creationId xmlns:a16="http://schemas.microsoft.com/office/drawing/2014/main" id="{20496A9E-47BA-2340-BCF3-2306A32B5BD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182DE466-E79C-B34B-ABA7-4DE263F27BF9}"/>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CA0AC373-DAD3-094E-A863-79BA932D098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5AE8AFA2-9C0A-9146-B965-F5B507696EFF}"/>
              </a:ext>
            </a:extLst>
          </p:cNvPr>
          <p:cNvSpPr>
            <a:spLocks noGrp="1" noRot="1" noChangeAspect="1" noChangeArrowheads="1" noTextEdit="1"/>
          </p:cNvSpPr>
          <p:nvPr>
            <p:ph type="sldImg"/>
          </p:nvPr>
        </p:nvSpPr>
        <p:spPr>
          <a:ln/>
        </p:spPr>
      </p:sp>
      <p:sp>
        <p:nvSpPr>
          <p:cNvPr id="83970" name="Notes Placeholder 2">
            <a:extLst>
              <a:ext uri="{FF2B5EF4-FFF2-40B4-BE49-F238E27FC236}">
                <a16:creationId xmlns:a16="http://schemas.microsoft.com/office/drawing/2014/main" id="{6474C3E7-C9BF-F345-B2C1-578FE38BC0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EF9AAC3-6B9C-984C-A870-6AA83C3F9173}"/>
              </a:ext>
            </a:extLst>
          </p:cNvPr>
          <p:cNvSpPr>
            <a:spLocks noGrp="1" noRot="1" noChangeAspect="1" noChangeArrowheads="1" noTextEdit="1"/>
          </p:cNvSpPr>
          <p:nvPr>
            <p:ph type="sldImg"/>
          </p:nvPr>
        </p:nvSpPr>
        <p:spPr>
          <a:ln/>
        </p:spPr>
      </p:sp>
      <p:sp>
        <p:nvSpPr>
          <p:cNvPr id="86018" name="Notes Placeholder 2">
            <a:extLst>
              <a:ext uri="{FF2B5EF4-FFF2-40B4-BE49-F238E27FC236}">
                <a16:creationId xmlns:a16="http://schemas.microsoft.com/office/drawing/2014/main" id="{8FAED2FF-9817-084B-AF81-B1583BA3D5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D6D4B491-9FFA-084D-9FF9-917C4ED92487}"/>
              </a:ext>
            </a:extLst>
          </p:cNvPr>
          <p:cNvSpPr>
            <a:spLocks noGrp="1" noRot="1" noChangeAspect="1" noChangeArrowheads="1" noTextEdit="1"/>
          </p:cNvSpPr>
          <p:nvPr>
            <p:ph type="sldImg"/>
          </p:nvPr>
        </p:nvSpPr>
        <p:spPr>
          <a:ln/>
        </p:spPr>
      </p:sp>
      <p:sp>
        <p:nvSpPr>
          <p:cNvPr id="88066" name="Notes Placeholder 2">
            <a:extLst>
              <a:ext uri="{FF2B5EF4-FFF2-40B4-BE49-F238E27FC236}">
                <a16:creationId xmlns:a16="http://schemas.microsoft.com/office/drawing/2014/main" id="{FD132FEB-6425-A543-9B63-5C621C9BCAD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5A7F2E09-7D1B-BF42-9355-75C5216706BE}"/>
              </a:ext>
            </a:extLst>
          </p:cNvPr>
          <p:cNvSpPr>
            <a:spLocks noGrp="1" noRot="1" noChangeAspect="1" noChangeArrowheads="1" noTextEdit="1"/>
          </p:cNvSpPr>
          <p:nvPr>
            <p:ph type="sldImg"/>
          </p:nvPr>
        </p:nvSpPr>
        <p:spPr>
          <a:ln/>
        </p:spPr>
      </p:sp>
      <p:sp>
        <p:nvSpPr>
          <p:cNvPr id="90114" name="Notes Placeholder 2">
            <a:extLst>
              <a:ext uri="{FF2B5EF4-FFF2-40B4-BE49-F238E27FC236}">
                <a16:creationId xmlns:a16="http://schemas.microsoft.com/office/drawing/2014/main" id="{32B356FC-47AC-874F-89D1-F525334FDF9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0978EBFB-08FE-0649-B55E-A3F7500A8243}"/>
              </a:ext>
            </a:extLst>
          </p:cNvPr>
          <p:cNvSpPr>
            <a:spLocks noGrp="1" noRot="1" noChangeAspect="1" noChangeArrowheads="1" noTextEdit="1"/>
          </p:cNvSpPr>
          <p:nvPr>
            <p:ph type="sldImg"/>
          </p:nvPr>
        </p:nvSpPr>
        <p:spPr>
          <a:ln/>
        </p:spPr>
      </p:sp>
      <p:sp>
        <p:nvSpPr>
          <p:cNvPr id="92162" name="Notes Placeholder 2">
            <a:extLst>
              <a:ext uri="{FF2B5EF4-FFF2-40B4-BE49-F238E27FC236}">
                <a16:creationId xmlns:a16="http://schemas.microsoft.com/office/drawing/2014/main" id="{2E120861-21DF-8D46-825F-34E0641A0AB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37A8E1A5-264B-5643-8602-337A79864050}"/>
              </a:ext>
            </a:extLst>
          </p:cNvPr>
          <p:cNvSpPr>
            <a:spLocks noGrp="1" noRot="1" noChangeAspect="1" noChangeArrowheads="1" noTextEdit="1"/>
          </p:cNvSpPr>
          <p:nvPr>
            <p:ph type="sldImg"/>
          </p:nvPr>
        </p:nvSpPr>
        <p:spPr>
          <a:ln/>
        </p:spPr>
      </p:sp>
      <p:sp>
        <p:nvSpPr>
          <p:cNvPr id="94210" name="Notes Placeholder 2">
            <a:extLst>
              <a:ext uri="{FF2B5EF4-FFF2-40B4-BE49-F238E27FC236}">
                <a16:creationId xmlns:a16="http://schemas.microsoft.com/office/drawing/2014/main" id="{498450DA-2AB2-6F4F-BC4A-85F0C2990AB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87DA59ED-EADF-304C-835B-ED7844204F32}"/>
              </a:ext>
            </a:extLst>
          </p:cNvPr>
          <p:cNvSpPr>
            <a:spLocks noGrp="1" noRot="1" noChangeAspect="1" noChangeArrowheads="1" noTextEdit="1"/>
          </p:cNvSpPr>
          <p:nvPr>
            <p:ph type="sldImg"/>
          </p:nvPr>
        </p:nvSpPr>
        <p:spPr>
          <a:ln/>
        </p:spPr>
      </p:sp>
      <p:sp>
        <p:nvSpPr>
          <p:cNvPr id="96258" name="Notes Placeholder 2">
            <a:extLst>
              <a:ext uri="{FF2B5EF4-FFF2-40B4-BE49-F238E27FC236}">
                <a16:creationId xmlns:a16="http://schemas.microsoft.com/office/drawing/2014/main" id="{FD9A09DF-CDF6-2C48-ABD9-8BAB4B55123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BCDCCEFC-7D9B-3145-992C-414B5B50FEF7}"/>
              </a:ext>
            </a:extLst>
          </p:cNvPr>
          <p:cNvSpPr>
            <a:spLocks noGrp="1" noRot="1" noChangeAspect="1" noChangeArrowheads="1" noTextEdit="1"/>
          </p:cNvSpPr>
          <p:nvPr>
            <p:ph type="sldImg"/>
          </p:nvPr>
        </p:nvSpPr>
        <p:spPr>
          <a:ln/>
        </p:spPr>
      </p:sp>
      <p:sp>
        <p:nvSpPr>
          <p:cNvPr id="98306" name="Notes Placeholder 2">
            <a:extLst>
              <a:ext uri="{FF2B5EF4-FFF2-40B4-BE49-F238E27FC236}">
                <a16:creationId xmlns:a16="http://schemas.microsoft.com/office/drawing/2014/main" id="{54F68645-7505-5A48-8758-096D5E1ADE2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5D32864A-68B4-4646-8647-A82C9B3373DF}"/>
              </a:ext>
            </a:extLst>
          </p:cNvPr>
          <p:cNvSpPr>
            <a:spLocks noGrp="1" noRot="1" noChangeAspect="1" noChangeArrowheads="1" noTextEdit="1"/>
          </p:cNvSpPr>
          <p:nvPr>
            <p:ph type="sldImg"/>
          </p:nvPr>
        </p:nvSpPr>
        <p:spPr>
          <a:ln/>
        </p:spPr>
      </p:sp>
      <p:sp>
        <p:nvSpPr>
          <p:cNvPr id="100354" name="Notes Placeholder 2">
            <a:extLst>
              <a:ext uri="{FF2B5EF4-FFF2-40B4-BE49-F238E27FC236}">
                <a16:creationId xmlns:a16="http://schemas.microsoft.com/office/drawing/2014/main" id="{F47DAE23-1044-C34C-8295-D4FE6B77D0F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AAE0FEEB-872A-7748-A0C2-45506D96F050}"/>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073FB80E-6647-6A4A-84DE-516D513AD74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97B2EB2F-8E72-2441-B10A-35BE816362E5}"/>
              </a:ext>
            </a:extLst>
          </p:cNvPr>
          <p:cNvSpPr>
            <a:spLocks noGrp="1" noRot="1" noChangeAspect="1" noChangeArrowheads="1" noTextEdit="1"/>
          </p:cNvSpPr>
          <p:nvPr>
            <p:ph type="sldImg"/>
          </p:nvPr>
        </p:nvSpPr>
        <p:spPr>
          <a:ln/>
        </p:spPr>
      </p:sp>
      <p:sp>
        <p:nvSpPr>
          <p:cNvPr id="102402" name="Notes Placeholder 2">
            <a:extLst>
              <a:ext uri="{FF2B5EF4-FFF2-40B4-BE49-F238E27FC236}">
                <a16:creationId xmlns:a16="http://schemas.microsoft.com/office/drawing/2014/main" id="{AC4B39D1-3A61-A941-9429-164ABE6B307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8D7E1E0F-2309-AB4D-9F8A-E30D487D7BF2}"/>
              </a:ext>
            </a:extLst>
          </p:cNvPr>
          <p:cNvSpPr>
            <a:spLocks noGrp="1" noRot="1" noChangeAspect="1" noChangeArrowheads="1" noTextEdit="1"/>
          </p:cNvSpPr>
          <p:nvPr>
            <p:ph type="sldImg"/>
          </p:nvPr>
        </p:nvSpPr>
        <p:spPr>
          <a:ln/>
        </p:spPr>
      </p:sp>
      <p:sp>
        <p:nvSpPr>
          <p:cNvPr id="104450" name="Notes Placeholder 2">
            <a:extLst>
              <a:ext uri="{FF2B5EF4-FFF2-40B4-BE49-F238E27FC236}">
                <a16:creationId xmlns:a16="http://schemas.microsoft.com/office/drawing/2014/main" id="{D204D659-BBB3-244D-A04B-ACD00627015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DA1BFFA8-9328-B04B-9692-5A37821C9275}"/>
              </a:ext>
            </a:extLst>
          </p:cNvPr>
          <p:cNvSpPr>
            <a:spLocks noGrp="1" noRot="1" noChangeAspect="1" noChangeArrowheads="1" noTextEdit="1"/>
          </p:cNvSpPr>
          <p:nvPr>
            <p:ph type="sldImg"/>
          </p:nvPr>
        </p:nvSpPr>
        <p:spPr>
          <a:ln/>
        </p:spPr>
      </p:sp>
      <p:sp>
        <p:nvSpPr>
          <p:cNvPr id="106498" name="Notes Placeholder 2">
            <a:extLst>
              <a:ext uri="{FF2B5EF4-FFF2-40B4-BE49-F238E27FC236}">
                <a16:creationId xmlns:a16="http://schemas.microsoft.com/office/drawing/2014/main" id="{3309D5C0-F6D9-014D-950A-806B1B412A8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AB51A4F5-8A8F-0F43-ACD4-FE040C5F2A88}"/>
              </a:ext>
            </a:extLst>
          </p:cNvPr>
          <p:cNvSpPr>
            <a:spLocks noGrp="1" noRot="1" noChangeAspect="1" noChangeArrowheads="1" noTextEdit="1"/>
          </p:cNvSpPr>
          <p:nvPr>
            <p:ph type="sldImg"/>
          </p:nvPr>
        </p:nvSpPr>
        <p:spPr>
          <a:ln/>
        </p:spPr>
      </p:sp>
      <p:sp>
        <p:nvSpPr>
          <p:cNvPr id="108546" name="Notes Placeholder 2">
            <a:extLst>
              <a:ext uri="{FF2B5EF4-FFF2-40B4-BE49-F238E27FC236}">
                <a16:creationId xmlns:a16="http://schemas.microsoft.com/office/drawing/2014/main" id="{FE99B680-35D5-E344-A150-C7AFAC5CB6E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B9279142-3940-B044-B9C1-6D26492F8194}"/>
              </a:ext>
            </a:extLst>
          </p:cNvPr>
          <p:cNvSpPr>
            <a:spLocks noGrp="1" noRot="1" noChangeAspect="1" noChangeArrowheads="1" noTextEdit="1"/>
          </p:cNvSpPr>
          <p:nvPr>
            <p:ph type="sldImg"/>
          </p:nvPr>
        </p:nvSpPr>
        <p:spPr>
          <a:ln/>
        </p:spPr>
      </p:sp>
      <p:sp>
        <p:nvSpPr>
          <p:cNvPr id="110594" name="Notes Placeholder 2">
            <a:extLst>
              <a:ext uri="{FF2B5EF4-FFF2-40B4-BE49-F238E27FC236}">
                <a16:creationId xmlns:a16="http://schemas.microsoft.com/office/drawing/2014/main" id="{A1340FD6-A130-F847-A73F-AB19FC24B6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32E05D43-EB3E-AB4F-BA85-FDCF7E6E3E1D}"/>
              </a:ext>
            </a:extLst>
          </p:cNvPr>
          <p:cNvSpPr>
            <a:spLocks noGrp="1" noRot="1" noChangeAspect="1" noChangeArrowheads="1" noTextEdit="1"/>
          </p:cNvSpPr>
          <p:nvPr>
            <p:ph type="sldImg"/>
          </p:nvPr>
        </p:nvSpPr>
        <p:spPr>
          <a:ln/>
        </p:spPr>
      </p:sp>
      <p:sp>
        <p:nvSpPr>
          <p:cNvPr id="112642" name="Notes Placeholder 2">
            <a:extLst>
              <a:ext uri="{FF2B5EF4-FFF2-40B4-BE49-F238E27FC236}">
                <a16:creationId xmlns:a16="http://schemas.microsoft.com/office/drawing/2014/main" id="{BAAD6199-A956-8D44-A980-3E5A8567D5F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B9AADA6C-F83E-A745-9905-62CB723E562C}"/>
              </a:ext>
            </a:extLst>
          </p:cNvPr>
          <p:cNvSpPr>
            <a:spLocks noGrp="1" noRot="1" noChangeAspect="1" noChangeArrowheads="1" noTextEdit="1"/>
          </p:cNvSpPr>
          <p:nvPr>
            <p:ph type="sldImg"/>
          </p:nvPr>
        </p:nvSpPr>
        <p:spPr>
          <a:ln/>
        </p:spPr>
      </p:sp>
      <p:sp>
        <p:nvSpPr>
          <p:cNvPr id="114690" name="Notes Placeholder 2">
            <a:extLst>
              <a:ext uri="{FF2B5EF4-FFF2-40B4-BE49-F238E27FC236}">
                <a16:creationId xmlns:a16="http://schemas.microsoft.com/office/drawing/2014/main" id="{347993A2-69B6-4A47-9EA8-C7AE1FC7433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88D75F6D-7A74-F943-9269-E493AB89B82C}"/>
              </a:ext>
            </a:extLst>
          </p:cNvPr>
          <p:cNvSpPr>
            <a:spLocks noGrp="1" noRot="1" noChangeAspect="1" noChangeArrowheads="1" noTextEdit="1"/>
          </p:cNvSpPr>
          <p:nvPr>
            <p:ph type="sldImg"/>
          </p:nvPr>
        </p:nvSpPr>
        <p:spPr>
          <a:ln/>
        </p:spPr>
      </p:sp>
      <p:sp>
        <p:nvSpPr>
          <p:cNvPr id="116738" name="Notes Placeholder 2">
            <a:extLst>
              <a:ext uri="{FF2B5EF4-FFF2-40B4-BE49-F238E27FC236}">
                <a16:creationId xmlns:a16="http://schemas.microsoft.com/office/drawing/2014/main" id="{BC9E2E41-2546-D044-ACA8-33D6CE47065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40918278-3DB0-E54B-9F12-D2671C596842}"/>
              </a:ext>
            </a:extLst>
          </p:cNvPr>
          <p:cNvSpPr>
            <a:spLocks noGrp="1" noRot="1" noChangeAspect="1" noChangeArrowheads="1" noTextEdit="1"/>
          </p:cNvSpPr>
          <p:nvPr>
            <p:ph type="sldImg"/>
          </p:nvPr>
        </p:nvSpPr>
        <p:spPr>
          <a:ln/>
        </p:spPr>
      </p:sp>
      <p:sp>
        <p:nvSpPr>
          <p:cNvPr id="136194" name="Rectangle 3">
            <a:extLst>
              <a:ext uri="{FF2B5EF4-FFF2-40B4-BE49-F238E27FC236}">
                <a16:creationId xmlns:a16="http://schemas.microsoft.com/office/drawing/2014/main" id="{FD3BC6EB-295E-F24A-B16E-C2D7CBEE78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58A02A7A-9560-D04F-A450-98C5BEDE48BF}"/>
              </a:ext>
            </a:extLst>
          </p:cNvPr>
          <p:cNvSpPr>
            <a:spLocks noGrp="1" noRot="1" noChangeAspect="1" noChangeArrowheads="1" noTextEdit="1"/>
          </p:cNvSpPr>
          <p:nvPr>
            <p:ph type="sldImg"/>
          </p:nvPr>
        </p:nvSpPr>
        <p:spPr>
          <a:ln/>
        </p:spPr>
      </p:sp>
      <p:sp>
        <p:nvSpPr>
          <p:cNvPr id="138242" name="Rectangle 3">
            <a:extLst>
              <a:ext uri="{FF2B5EF4-FFF2-40B4-BE49-F238E27FC236}">
                <a16:creationId xmlns:a16="http://schemas.microsoft.com/office/drawing/2014/main" id="{F95274DB-E59F-A945-A2B4-A21584A1280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0096792-E0A4-C24E-8F8B-81A5B64A47ED}"/>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17D7CB19-DE35-E846-BCF5-7248ADCAB1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1F87D1C0-D26E-CB46-AD9B-22366B5BB0A9}"/>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4EA6EA0C-EC16-174F-B245-D38957F4505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652726E8-C3C1-0647-8474-1DEA1016939C}"/>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7238C088-84F6-9343-B1DA-903773A87D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5C4D7B3B-031F-894B-8BCC-3AB152AA5B3F}"/>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2E3338FC-EE89-D64A-A833-FBA0B30AB0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0BB7F2D8-7ADE-CE4B-B481-D980BE749EFB}"/>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399B1835-A1EA-BF4E-BE57-AE9E074353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9074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35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609600"/>
            <a:ext cx="1812925"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609600"/>
            <a:ext cx="52895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170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A178144-27C3-3B45-A708-08A710D2C6E8}"/>
              </a:ext>
            </a:extLst>
          </p:cNvPr>
          <p:cNvSpPr>
            <a:spLocks noGrp="1" noChangeArrowheads="1"/>
          </p:cNvSpPr>
          <p:nvPr>
            <p:ph type="dt" sz="half" idx="10"/>
          </p:nvPr>
        </p:nvSpPr>
        <p:spPr>
          <a:ln/>
        </p:spPr>
        <p:txBody>
          <a:bodyPr/>
          <a:lstStyle>
            <a:lvl1pPr>
              <a:defRPr/>
            </a:lvl1pPr>
          </a:lstStyle>
          <a:p>
            <a:pPr>
              <a:defRPr/>
            </a:pPr>
            <a:fld id="{FEBFB84B-BF1B-0349-80A4-1904FEC364B8}" type="datetime10">
              <a:rPr lang="en-US" altLang="en-US"/>
              <a:pPr>
                <a:defRPr/>
              </a:pPr>
              <a:t>17:25</a:t>
            </a:fld>
            <a:endParaRPr lang="en-US" altLang="en-US"/>
          </a:p>
        </p:txBody>
      </p:sp>
      <p:sp>
        <p:nvSpPr>
          <p:cNvPr id="5" name="Rectangle 5">
            <a:extLst>
              <a:ext uri="{FF2B5EF4-FFF2-40B4-BE49-F238E27FC236}">
                <a16:creationId xmlns:a16="http://schemas.microsoft.com/office/drawing/2014/main" id="{A7B885D9-8DBD-3549-94BE-CF4DFC7C33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723999-7E7F-054A-8656-6D4239FBF104}"/>
              </a:ext>
            </a:extLst>
          </p:cNvPr>
          <p:cNvSpPr>
            <a:spLocks noGrp="1" noChangeArrowheads="1"/>
          </p:cNvSpPr>
          <p:nvPr>
            <p:ph type="sldNum" sz="quarter" idx="12"/>
          </p:nvPr>
        </p:nvSpPr>
        <p:spPr>
          <a:ln/>
        </p:spPr>
        <p:txBody>
          <a:bodyPr/>
          <a:lstStyle>
            <a:lvl1pPr>
              <a:defRPr/>
            </a:lvl1pPr>
          </a:lstStyle>
          <a:p>
            <a:pPr>
              <a:defRPr/>
            </a:pPr>
            <a:fld id="{80A06D9B-9A2F-E445-90E9-04EA8F152F1E}" type="slidenum">
              <a:rPr lang="en-US" altLang="en-US"/>
              <a:pPr>
                <a:defRPr/>
              </a:pPr>
              <a:t>‹#›</a:t>
            </a:fld>
            <a:endParaRPr lang="en-US" altLang="en-US"/>
          </a:p>
        </p:txBody>
      </p:sp>
    </p:spTree>
    <p:extLst>
      <p:ext uri="{BB962C8B-B14F-4D97-AF65-F5344CB8AC3E}">
        <p14:creationId xmlns:p14="http://schemas.microsoft.com/office/powerpoint/2010/main" val="4261891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A7F721-B6D2-0C4D-A8D7-E2E1499CCCA2}"/>
              </a:ext>
            </a:extLst>
          </p:cNvPr>
          <p:cNvSpPr>
            <a:spLocks noGrp="1" noChangeArrowheads="1"/>
          </p:cNvSpPr>
          <p:nvPr>
            <p:ph type="dt" sz="half" idx="10"/>
          </p:nvPr>
        </p:nvSpPr>
        <p:spPr>
          <a:ln/>
        </p:spPr>
        <p:txBody>
          <a:bodyPr/>
          <a:lstStyle>
            <a:lvl1pPr>
              <a:defRPr/>
            </a:lvl1pPr>
          </a:lstStyle>
          <a:p>
            <a:pPr>
              <a:defRPr/>
            </a:pPr>
            <a:fld id="{AE209C16-F987-094C-8293-D075310EF811}" type="datetime10">
              <a:rPr lang="en-US" altLang="en-US"/>
              <a:pPr>
                <a:defRPr/>
              </a:pPr>
              <a:t>17:25</a:t>
            </a:fld>
            <a:endParaRPr lang="en-US" altLang="en-US"/>
          </a:p>
        </p:txBody>
      </p:sp>
      <p:sp>
        <p:nvSpPr>
          <p:cNvPr id="5" name="Rectangle 5">
            <a:extLst>
              <a:ext uri="{FF2B5EF4-FFF2-40B4-BE49-F238E27FC236}">
                <a16:creationId xmlns:a16="http://schemas.microsoft.com/office/drawing/2014/main" id="{D4B8273C-6A41-014F-8024-2B82291BB6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396BDC-A349-A649-956A-8DA43173E65A}"/>
              </a:ext>
            </a:extLst>
          </p:cNvPr>
          <p:cNvSpPr>
            <a:spLocks noGrp="1" noChangeArrowheads="1"/>
          </p:cNvSpPr>
          <p:nvPr>
            <p:ph type="sldNum" sz="quarter" idx="12"/>
          </p:nvPr>
        </p:nvSpPr>
        <p:spPr>
          <a:ln/>
        </p:spPr>
        <p:txBody>
          <a:bodyPr/>
          <a:lstStyle>
            <a:lvl1pPr>
              <a:defRPr/>
            </a:lvl1pPr>
          </a:lstStyle>
          <a:p>
            <a:pPr>
              <a:defRPr/>
            </a:pPr>
            <a:fld id="{EC56E266-A61F-3F48-BAEC-20256C6FC9C7}" type="slidenum">
              <a:rPr lang="en-US" altLang="en-US"/>
              <a:pPr>
                <a:defRPr/>
              </a:pPr>
              <a:t>‹#›</a:t>
            </a:fld>
            <a:endParaRPr lang="en-US" altLang="en-US"/>
          </a:p>
        </p:txBody>
      </p:sp>
    </p:spTree>
    <p:extLst>
      <p:ext uri="{BB962C8B-B14F-4D97-AF65-F5344CB8AC3E}">
        <p14:creationId xmlns:p14="http://schemas.microsoft.com/office/powerpoint/2010/main" val="3786146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2BF10E-EA06-DA4C-ACB4-32160C4D92B8}"/>
              </a:ext>
            </a:extLst>
          </p:cNvPr>
          <p:cNvSpPr>
            <a:spLocks noGrp="1" noChangeArrowheads="1"/>
          </p:cNvSpPr>
          <p:nvPr>
            <p:ph type="dt" sz="half" idx="10"/>
          </p:nvPr>
        </p:nvSpPr>
        <p:spPr>
          <a:ln/>
        </p:spPr>
        <p:txBody>
          <a:bodyPr/>
          <a:lstStyle>
            <a:lvl1pPr>
              <a:defRPr/>
            </a:lvl1pPr>
          </a:lstStyle>
          <a:p>
            <a:pPr>
              <a:defRPr/>
            </a:pPr>
            <a:fld id="{FE78046A-AA3D-1945-BD1C-FFF2D11AE5D4}" type="datetime10">
              <a:rPr lang="en-US" altLang="en-US"/>
              <a:pPr>
                <a:defRPr/>
              </a:pPr>
              <a:t>17:25</a:t>
            </a:fld>
            <a:endParaRPr lang="en-US" altLang="en-US"/>
          </a:p>
        </p:txBody>
      </p:sp>
      <p:sp>
        <p:nvSpPr>
          <p:cNvPr id="5" name="Rectangle 5">
            <a:extLst>
              <a:ext uri="{FF2B5EF4-FFF2-40B4-BE49-F238E27FC236}">
                <a16:creationId xmlns:a16="http://schemas.microsoft.com/office/drawing/2014/main" id="{748CB9AB-E9D1-0742-BAC7-A3DED83C0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55E491-5474-9640-9B9D-A086A7022DE3}"/>
              </a:ext>
            </a:extLst>
          </p:cNvPr>
          <p:cNvSpPr>
            <a:spLocks noGrp="1" noChangeArrowheads="1"/>
          </p:cNvSpPr>
          <p:nvPr>
            <p:ph type="sldNum" sz="quarter" idx="12"/>
          </p:nvPr>
        </p:nvSpPr>
        <p:spPr>
          <a:ln/>
        </p:spPr>
        <p:txBody>
          <a:bodyPr/>
          <a:lstStyle>
            <a:lvl1pPr>
              <a:defRPr/>
            </a:lvl1pPr>
          </a:lstStyle>
          <a:p>
            <a:pPr>
              <a:defRPr/>
            </a:pPr>
            <a:fld id="{AB3BCF03-478B-624C-BCB0-7A261FCB787C}" type="slidenum">
              <a:rPr lang="en-US" altLang="en-US"/>
              <a:pPr>
                <a:defRPr/>
              </a:pPr>
              <a:t>‹#›</a:t>
            </a:fld>
            <a:endParaRPr lang="en-US" altLang="en-US"/>
          </a:p>
        </p:txBody>
      </p:sp>
    </p:spTree>
    <p:extLst>
      <p:ext uri="{BB962C8B-B14F-4D97-AF65-F5344CB8AC3E}">
        <p14:creationId xmlns:p14="http://schemas.microsoft.com/office/powerpoint/2010/main" val="1876497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B3CBA21-EF29-3C41-B896-951CFE201545}"/>
              </a:ext>
            </a:extLst>
          </p:cNvPr>
          <p:cNvSpPr>
            <a:spLocks noGrp="1" noChangeArrowheads="1"/>
          </p:cNvSpPr>
          <p:nvPr>
            <p:ph type="dt" sz="half" idx="10"/>
          </p:nvPr>
        </p:nvSpPr>
        <p:spPr>
          <a:ln/>
        </p:spPr>
        <p:txBody>
          <a:bodyPr/>
          <a:lstStyle>
            <a:lvl1pPr>
              <a:defRPr/>
            </a:lvl1pPr>
          </a:lstStyle>
          <a:p>
            <a:pPr>
              <a:defRPr/>
            </a:pPr>
            <a:fld id="{7BCAAECA-E35A-3342-94D7-9389AFB52160}" type="datetime10">
              <a:rPr lang="en-US" altLang="en-US"/>
              <a:pPr>
                <a:defRPr/>
              </a:pPr>
              <a:t>17:25</a:t>
            </a:fld>
            <a:endParaRPr lang="en-US" altLang="en-US"/>
          </a:p>
        </p:txBody>
      </p:sp>
      <p:sp>
        <p:nvSpPr>
          <p:cNvPr id="6" name="Rectangle 5">
            <a:extLst>
              <a:ext uri="{FF2B5EF4-FFF2-40B4-BE49-F238E27FC236}">
                <a16:creationId xmlns:a16="http://schemas.microsoft.com/office/drawing/2014/main" id="{1EB50C78-161A-A542-B014-D987EDAF55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9A2800-59BA-A445-8C7B-322728FB9181}"/>
              </a:ext>
            </a:extLst>
          </p:cNvPr>
          <p:cNvSpPr>
            <a:spLocks noGrp="1" noChangeArrowheads="1"/>
          </p:cNvSpPr>
          <p:nvPr>
            <p:ph type="sldNum" sz="quarter" idx="12"/>
          </p:nvPr>
        </p:nvSpPr>
        <p:spPr>
          <a:ln/>
        </p:spPr>
        <p:txBody>
          <a:bodyPr/>
          <a:lstStyle>
            <a:lvl1pPr>
              <a:defRPr/>
            </a:lvl1pPr>
          </a:lstStyle>
          <a:p>
            <a:pPr>
              <a:defRPr/>
            </a:pPr>
            <a:fld id="{968B689D-11B2-9D4F-948D-64567CD6445F}" type="slidenum">
              <a:rPr lang="en-US" altLang="en-US"/>
              <a:pPr>
                <a:defRPr/>
              </a:pPr>
              <a:t>‹#›</a:t>
            </a:fld>
            <a:endParaRPr lang="en-US" altLang="en-US"/>
          </a:p>
        </p:txBody>
      </p:sp>
    </p:spTree>
    <p:extLst>
      <p:ext uri="{BB962C8B-B14F-4D97-AF65-F5344CB8AC3E}">
        <p14:creationId xmlns:p14="http://schemas.microsoft.com/office/powerpoint/2010/main" val="172331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C656B5B-FE3D-4647-BC56-D2DFAF5B8A4E}"/>
              </a:ext>
            </a:extLst>
          </p:cNvPr>
          <p:cNvSpPr>
            <a:spLocks noGrp="1" noChangeArrowheads="1"/>
          </p:cNvSpPr>
          <p:nvPr>
            <p:ph type="dt" sz="half" idx="10"/>
          </p:nvPr>
        </p:nvSpPr>
        <p:spPr>
          <a:ln/>
        </p:spPr>
        <p:txBody>
          <a:bodyPr/>
          <a:lstStyle>
            <a:lvl1pPr>
              <a:defRPr/>
            </a:lvl1pPr>
          </a:lstStyle>
          <a:p>
            <a:pPr>
              <a:defRPr/>
            </a:pPr>
            <a:fld id="{7C09DF40-B7D4-9C4C-8A5E-FDB123D2122C}" type="datetime10">
              <a:rPr lang="en-US" altLang="en-US"/>
              <a:pPr>
                <a:defRPr/>
              </a:pPr>
              <a:t>17:25</a:t>
            </a:fld>
            <a:endParaRPr lang="en-US" altLang="en-US"/>
          </a:p>
        </p:txBody>
      </p:sp>
      <p:sp>
        <p:nvSpPr>
          <p:cNvPr id="8" name="Rectangle 5">
            <a:extLst>
              <a:ext uri="{FF2B5EF4-FFF2-40B4-BE49-F238E27FC236}">
                <a16:creationId xmlns:a16="http://schemas.microsoft.com/office/drawing/2014/main" id="{C7898D6D-F93C-3C49-9DB9-08DDEF86B0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5B5FAE-28A0-AD4F-85DF-D5BFCB0908F7}"/>
              </a:ext>
            </a:extLst>
          </p:cNvPr>
          <p:cNvSpPr>
            <a:spLocks noGrp="1" noChangeArrowheads="1"/>
          </p:cNvSpPr>
          <p:nvPr>
            <p:ph type="sldNum" sz="quarter" idx="12"/>
          </p:nvPr>
        </p:nvSpPr>
        <p:spPr>
          <a:ln/>
        </p:spPr>
        <p:txBody>
          <a:bodyPr/>
          <a:lstStyle>
            <a:lvl1pPr>
              <a:defRPr/>
            </a:lvl1pPr>
          </a:lstStyle>
          <a:p>
            <a:pPr>
              <a:defRPr/>
            </a:pPr>
            <a:fld id="{E75978A2-3B37-F144-8A1B-FC15941023FA}" type="slidenum">
              <a:rPr lang="en-US" altLang="en-US"/>
              <a:pPr>
                <a:defRPr/>
              </a:pPr>
              <a:t>‹#›</a:t>
            </a:fld>
            <a:endParaRPr lang="en-US" altLang="en-US"/>
          </a:p>
        </p:txBody>
      </p:sp>
    </p:spTree>
    <p:extLst>
      <p:ext uri="{BB962C8B-B14F-4D97-AF65-F5344CB8AC3E}">
        <p14:creationId xmlns:p14="http://schemas.microsoft.com/office/powerpoint/2010/main" val="397694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2D7A725-FDFA-DF4C-A988-38C8AEE2240F}"/>
              </a:ext>
            </a:extLst>
          </p:cNvPr>
          <p:cNvSpPr>
            <a:spLocks noGrp="1" noChangeArrowheads="1"/>
          </p:cNvSpPr>
          <p:nvPr>
            <p:ph type="dt" sz="half" idx="10"/>
          </p:nvPr>
        </p:nvSpPr>
        <p:spPr>
          <a:ln/>
        </p:spPr>
        <p:txBody>
          <a:bodyPr/>
          <a:lstStyle>
            <a:lvl1pPr>
              <a:defRPr/>
            </a:lvl1pPr>
          </a:lstStyle>
          <a:p>
            <a:pPr>
              <a:defRPr/>
            </a:pPr>
            <a:fld id="{71F989C1-FE4A-FA4A-AF64-DC11EBD372A1}" type="datetime10">
              <a:rPr lang="en-US" altLang="en-US"/>
              <a:pPr>
                <a:defRPr/>
              </a:pPr>
              <a:t>17:25</a:t>
            </a:fld>
            <a:endParaRPr lang="en-US" altLang="en-US"/>
          </a:p>
        </p:txBody>
      </p:sp>
      <p:sp>
        <p:nvSpPr>
          <p:cNvPr id="4" name="Rectangle 5">
            <a:extLst>
              <a:ext uri="{FF2B5EF4-FFF2-40B4-BE49-F238E27FC236}">
                <a16:creationId xmlns:a16="http://schemas.microsoft.com/office/drawing/2014/main" id="{8F069C7E-1C54-0941-9BE8-AE8D7337BF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60B0FEF-D653-CB43-B62B-1BFF918DD449}"/>
              </a:ext>
            </a:extLst>
          </p:cNvPr>
          <p:cNvSpPr>
            <a:spLocks noGrp="1" noChangeArrowheads="1"/>
          </p:cNvSpPr>
          <p:nvPr>
            <p:ph type="sldNum" sz="quarter" idx="12"/>
          </p:nvPr>
        </p:nvSpPr>
        <p:spPr>
          <a:ln/>
        </p:spPr>
        <p:txBody>
          <a:bodyPr/>
          <a:lstStyle>
            <a:lvl1pPr>
              <a:defRPr/>
            </a:lvl1pPr>
          </a:lstStyle>
          <a:p>
            <a:pPr>
              <a:defRPr/>
            </a:pPr>
            <a:fld id="{6AD66F6A-56D3-9746-9C65-CE4CF201C873}" type="slidenum">
              <a:rPr lang="en-US" altLang="en-US"/>
              <a:pPr>
                <a:defRPr/>
              </a:pPr>
              <a:t>‹#›</a:t>
            </a:fld>
            <a:endParaRPr lang="en-US" altLang="en-US"/>
          </a:p>
        </p:txBody>
      </p:sp>
    </p:spTree>
    <p:extLst>
      <p:ext uri="{BB962C8B-B14F-4D97-AF65-F5344CB8AC3E}">
        <p14:creationId xmlns:p14="http://schemas.microsoft.com/office/powerpoint/2010/main" val="3015587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8A0E3F-3564-2F4C-9691-2662575F096C}"/>
              </a:ext>
            </a:extLst>
          </p:cNvPr>
          <p:cNvSpPr>
            <a:spLocks noGrp="1" noChangeArrowheads="1"/>
          </p:cNvSpPr>
          <p:nvPr>
            <p:ph type="dt" sz="half" idx="10"/>
          </p:nvPr>
        </p:nvSpPr>
        <p:spPr>
          <a:ln/>
        </p:spPr>
        <p:txBody>
          <a:bodyPr/>
          <a:lstStyle>
            <a:lvl1pPr>
              <a:defRPr/>
            </a:lvl1pPr>
          </a:lstStyle>
          <a:p>
            <a:pPr>
              <a:defRPr/>
            </a:pPr>
            <a:fld id="{B37F90C3-5964-D641-B309-000CC044A21B}" type="datetime10">
              <a:rPr lang="en-US" altLang="en-US"/>
              <a:pPr>
                <a:defRPr/>
              </a:pPr>
              <a:t>17:25</a:t>
            </a:fld>
            <a:endParaRPr lang="en-US" altLang="en-US"/>
          </a:p>
        </p:txBody>
      </p:sp>
      <p:sp>
        <p:nvSpPr>
          <p:cNvPr id="3" name="Rectangle 5">
            <a:extLst>
              <a:ext uri="{FF2B5EF4-FFF2-40B4-BE49-F238E27FC236}">
                <a16:creationId xmlns:a16="http://schemas.microsoft.com/office/drawing/2014/main" id="{92988480-6823-EA4E-998D-DAF052AAE0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E31EAF-9873-5C4D-A918-136A3E1E48FA}"/>
              </a:ext>
            </a:extLst>
          </p:cNvPr>
          <p:cNvSpPr>
            <a:spLocks noGrp="1" noChangeArrowheads="1"/>
          </p:cNvSpPr>
          <p:nvPr>
            <p:ph type="sldNum" sz="quarter" idx="12"/>
          </p:nvPr>
        </p:nvSpPr>
        <p:spPr>
          <a:ln/>
        </p:spPr>
        <p:txBody>
          <a:bodyPr/>
          <a:lstStyle>
            <a:lvl1pPr>
              <a:defRPr/>
            </a:lvl1pPr>
          </a:lstStyle>
          <a:p>
            <a:pPr>
              <a:defRPr/>
            </a:pPr>
            <a:fld id="{2637477B-1D61-D942-B38D-77C99663C3D1}" type="slidenum">
              <a:rPr lang="en-US" altLang="en-US"/>
              <a:pPr>
                <a:defRPr/>
              </a:pPr>
              <a:t>‹#›</a:t>
            </a:fld>
            <a:endParaRPr lang="en-US" altLang="en-US"/>
          </a:p>
        </p:txBody>
      </p:sp>
    </p:spTree>
    <p:extLst>
      <p:ext uri="{BB962C8B-B14F-4D97-AF65-F5344CB8AC3E}">
        <p14:creationId xmlns:p14="http://schemas.microsoft.com/office/powerpoint/2010/main" val="2330059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C30803-7CC4-CB48-AC47-4ACA0C2AE42D}"/>
              </a:ext>
            </a:extLst>
          </p:cNvPr>
          <p:cNvSpPr>
            <a:spLocks noGrp="1" noChangeArrowheads="1"/>
          </p:cNvSpPr>
          <p:nvPr>
            <p:ph type="dt" sz="half" idx="10"/>
          </p:nvPr>
        </p:nvSpPr>
        <p:spPr>
          <a:ln/>
        </p:spPr>
        <p:txBody>
          <a:bodyPr/>
          <a:lstStyle>
            <a:lvl1pPr>
              <a:defRPr/>
            </a:lvl1pPr>
          </a:lstStyle>
          <a:p>
            <a:pPr>
              <a:defRPr/>
            </a:pPr>
            <a:fld id="{96B68AFA-DAD9-2941-A8FE-644520D25AB3}" type="datetime10">
              <a:rPr lang="en-US" altLang="en-US"/>
              <a:pPr>
                <a:defRPr/>
              </a:pPr>
              <a:t>17:25</a:t>
            </a:fld>
            <a:endParaRPr lang="en-US" altLang="en-US"/>
          </a:p>
        </p:txBody>
      </p:sp>
      <p:sp>
        <p:nvSpPr>
          <p:cNvPr id="6" name="Rectangle 5">
            <a:extLst>
              <a:ext uri="{FF2B5EF4-FFF2-40B4-BE49-F238E27FC236}">
                <a16:creationId xmlns:a16="http://schemas.microsoft.com/office/drawing/2014/main" id="{5F2048B2-2F2B-9E47-AC09-FFC6F3A0A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72265D-2671-F54C-AC42-FE910FF41BC4}"/>
              </a:ext>
            </a:extLst>
          </p:cNvPr>
          <p:cNvSpPr>
            <a:spLocks noGrp="1" noChangeArrowheads="1"/>
          </p:cNvSpPr>
          <p:nvPr>
            <p:ph type="sldNum" sz="quarter" idx="12"/>
          </p:nvPr>
        </p:nvSpPr>
        <p:spPr>
          <a:ln/>
        </p:spPr>
        <p:txBody>
          <a:bodyPr/>
          <a:lstStyle>
            <a:lvl1pPr>
              <a:defRPr/>
            </a:lvl1pPr>
          </a:lstStyle>
          <a:p>
            <a:pPr>
              <a:defRPr/>
            </a:pPr>
            <a:fld id="{284FC65A-267C-9A4D-B156-3AA16D85C954}" type="slidenum">
              <a:rPr lang="en-US" altLang="en-US"/>
              <a:pPr>
                <a:defRPr/>
              </a:pPr>
              <a:t>‹#›</a:t>
            </a:fld>
            <a:endParaRPr lang="en-US" altLang="en-US"/>
          </a:p>
        </p:txBody>
      </p:sp>
    </p:spTree>
    <p:extLst>
      <p:ext uri="{BB962C8B-B14F-4D97-AF65-F5344CB8AC3E}">
        <p14:creationId xmlns:p14="http://schemas.microsoft.com/office/powerpoint/2010/main" val="3588602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94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CEDDFD-2B37-0941-BD1A-505CEB5332CF}"/>
              </a:ext>
            </a:extLst>
          </p:cNvPr>
          <p:cNvSpPr>
            <a:spLocks noGrp="1" noChangeArrowheads="1"/>
          </p:cNvSpPr>
          <p:nvPr>
            <p:ph type="dt" sz="half" idx="10"/>
          </p:nvPr>
        </p:nvSpPr>
        <p:spPr>
          <a:ln/>
        </p:spPr>
        <p:txBody>
          <a:bodyPr/>
          <a:lstStyle>
            <a:lvl1pPr>
              <a:defRPr/>
            </a:lvl1pPr>
          </a:lstStyle>
          <a:p>
            <a:pPr>
              <a:defRPr/>
            </a:pPr>
            <a:fld id="{FF096495-3E2F-CA46-94AD-E4EF1094CDD5}" type="datetime10">
              <a:rPr lang="en-US" altLang="en-US"/>
              <a:pPr>
                <a:defRPr/>
              </a:pPr>
              <a:t>17:25</a:t>
            </a:fld>
            <a:endParaRPr lang="en-US" altLang="en-US"/>
          </a:p>
        </p:txBody>
      </p:sp>
      <p:sp>
        <p:nvSpPr>
          <p:cNvPr id="6" name="Rectangle 5">
            <a:extLst>
              <a:ext uri="{FF2B5EF4-FFF2-40B4-BE49-F238E27FC236}">
                <a16:creationId xmlns:a16="http://schemas.microsoft.com/office/drawing/2014/main" id="{6BBC8355-1959-CC41-8ABE-BED54D3F9B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BD535F-7D15-C64B-9B02-3B2E347DE9B3}"/>
              </a:ext>
            </a:extLst>
          </p:cNvPr>
          <p:cNvSpPr>
            <a:spLocks noGrp="1" noChangeArrowheads="1"/>
          </p:cNvSpPr>
          <p:nvPr>
            <p:ph type="sldNum" sz="quarter" idx="12"/>
          </p:nvPr>
        </p:nvSpPr>
        <p:spPr>
          <a:ln/>
        </p:spPr>
        <p:txBody>
          <a:bodyPr/>
          <a:lstStyle>
            <a:lvl1pPr>
              <a:defRPr/>
            </a:lvl1pPr>
          </a:lstStyle>
          <a:p>
            <a:pPr>
              <a:defRPr/>
            </a:pPr>
            <a:fld id="{F843989F-F441-3748-8547-7BE24AFEDB5A}" type="slidenum">
              <a:rPr lang="en-US" altLang="en-US"/>
              <a:pPr>
                <a:defRPr/>
              </a:pPr>
              <a:t>‹#›</a:t>
            </a:fld>
            <a:endParaRPr lang="en-US" altLang="en-US"/>
          </a:p>
        </p:txBody>
      </p:sp>
    </p:spTree>
    <p:extLst>
      <p:ext uri="{BB962C8B-B14F-4D97-AF65-F5344CB8AC3E}">
        <p14:creationId xmlns:p14="http://schemas.microsoft.com/office/powerpoint/2010/main" val="2255200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5C375F-4699-534C-8FCE-1E1E793E4D03}"/>
              </a:ext>
            </a:extLst>
          </p:cNvPr>
          <p:cNvSpPr>
            <a:spLocks noGrp="1" noChangeArrowheads="1"/>
          </p:cNvSpPr>
          <p:nvPr>
            <p:ph type="dt" sz="half" idx="10"/>
          </p:nvPr>
        </p:nvSpPr>
        <p:spPr>
          <a:ln/>
        </p:spPr>
        <p:txBody>
          <a:bodyPr/>
          <a:lstStyle>
            <a:lvl1pPr>
              <a:defRPr/>
            </a:lvl1pPr>
          </a:lstStyle>
          <a:p>
            <a:pPr>
              <a:defRPr/>
            </a:pPr>
            <a:fld id="{3FB9BDDC-E02C-214D-8989-93113ED7C808}" type="datetime10">
              <a:rPr lang="en-US" altLang="en-US"/>
              <a:pPr>
                <a:defRPr/>
              </a:pPr>
              <a:t>17:25</a:t>
            </a:fld>
            <a:endParaRPr lang="en-US" altLang="en-US"/>
          </a:p>
        </p:txBody>
      </p:sp>
      <p:sp>
        <p:nvSpPr>
          <p:cNvPr id="5" name="Rectangle 5">
            <a:extLst>
              <a:ext uri="{FF2B5EF4-FFF2-40B4-BE49-F238E27FC236}">
                <a16:creationId xmlns:a16="http://schemas.microsoft.com/office/drawing/2014/main" id="{75604894-F13A-6A41-B564-489D1BFF06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2843B3-28D0-9E46-B1BC-F50B9225089A}"/>
              </a:ext>
            </a:extLst>
          </p:cNvPr>
          <p:cNvSpPr>
            <a:spLocks noGrp="1" noChangeArrowheads="1"/>
          </p:cNvSpPr>
          <p:nvPr>
            <p:ph type="sldNum" sz="quarter" idx="12"/>
          </p:nvPr>
        </p:nvSpPr>
        <p:spPr>
          <a:ln/>
        </p:spPr>
        <p:txBody>
          <a:bodyPr/>
          <a:lstStyle>
            <a:lvl1pPr>
              <a:defRPr/>
            </a:lvl1pPr>
          </a:lstStyle>
          <a:p>
            <a:pPr>
              <a:defRPr/>
            </a:pPr>
            <a:fld id="{FE54D708-6DAA-674E-8B24-B2E24B365DB6}" type="slidenum">
              <a:rPr lang="en-US" altLang="en-US"/>
              <a:pPr>
                <a:defRPr/>
              </a:pPr>
              <a:t>‹#›</a:t>
            </a:fld>
            <a:endParaRPr lang="en-US" altLang="en-US"/>
          </a:p>
        </p:txBody>
      </p:sp>
    </p:spTree>
    <p:extLst>
      <p:ext uri="{BB962C8B-B14F-4D97-AF65-F5344CB8AC3E}">
        <p14:creationId xmlns:p14="http://schemas.microsoft.com/office/powerpoint/2010/main" val="2015891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D6889A-E62F-524E-BAF0-1F59E2937EF9}"/>
              </a:ext>
            </a:extLst>
          </p:cNvPr>
          <p:cNvSpPr>
            <a:spLocks noGrp="1" noChangeArrowheads="1"/>
          </p:cNvSpPr>
          <p:nvPr>
            <p:ph type="dt" sz="half" idx="10"/>
          </p:nvPr>
        </p:nvSpPr>
        <p:spPr>
          <a:ln/>
        </p:spPr>
        <p:txBody>
          <a:bodyPr/>
          <a:lstStyle>
            <a:lvl1pPr>
              <a:defRPr/>
            </a:lvl1pPr>
          </a:lstStyle>
          <a:p>
            <a:pPr>
              <a:defRPr/>
            </a:pPr>
            <a:fld id="{D381C89F-32C4-9F47-AE9F-050C8A45FDDC}" type="datetime10">
              <a:rPr lang="en-US" altLang="en-US"/>
              <a:pPr>
                <a:defRPr/>
              </a:pPr>
              <a:t>17:25</a:t>
            </a:fld>
            <a:endParaRPr lang="en-US" altLang="en-US"/>
          </a:p>
        </p:txBody>
      </p:sp>
      <p:sp>
        <p:nvSpPr>
          <p:cNvPr id="5" name="Rectangle 5">
            <a:extLst>
              <a:ext uri="{FF2B5EF4-FFF2-40B4-BE49-F238E27FC236}">
                <a16:creationId xmlns:a16="http://schemas.microsoft.com/office/drawing/2014/main" id="{5B751F9B-475B-5B44-8558-E4FCFD390A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8EEC96-1E37-1249-A838-17AF39223844}"/>
              </a:ext>
            </a:extLst>
          </p:cNvPr>
          <p:cNvSpPr>
            <a:spLocks noGrp="1" noChangeArrowheads="1"/>
          </p:cNvSpPr>
          <p:nvPr>
            <p:ph type="sldNum" sz="quarter" idx="12"/>
          </p:nvPr>
        </p:nvSpPr>
        <p:spPr>
          <a:ln/>
        </p:spPr>
        <p:txBody>
          <a:bodyPr/>
          <a:lstStyle>
            <a:lvl1pPr>
              <a:defRPr/>
            </a:lvl1pPr>
          </a:lstStyle>
          <a:p>
            <a:pPr>
              <a:defRPr/>
            </a:pPr>
            <a:fld id="{D0FCB44E-FEBB-A740-8112-13238D8D76F5}" type="slidenum">
              <a:rPr lang="en-US" altLang="en-US"/>
              <a:pPr>
                <a:defRPr/>
              </a:pPr>
              <a:t>‹#›</a:t>
            </a:fld>
            <a:endParaRPr lang="en-US" altLang="en-US"/>
          </a:p>
        </p:txBody>
      </p:sp>
    </p:spTree>
    <p:extLst>
      <p:ext uri="{BB962C8B-B14F-4D97-AF65-F5344CB8AC3E}">
        <p14:creationId xmlns:p14="http://schemas.microsoft.com/office/powerpoint/2010/main" val="1688371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86423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425" y="3938588"/>
            <a:ext cx="864235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45B754C-CBC9-1C4A-AF14-2058D165BD4A}"/>
              </a:ext>
            </a:extLst>
          </p:cNvPr>
          <p:cNvSpPr>
            <a:spLocks noGrp="1" noChangeArrowheads="1"/>
          </p:cNvSpPr>
          <p:nvPr>
            <p:ph type="dt" sz="half" idx="10"/>
          </p:nvPr>
        </p:nvSpPr>
        <p:spPr>
          <a:ln/>
        </p:spPr>
        <p:txBody>
          <a:bodyPr/>
          <a:lstStyle>
            <a:lvl1pPr>
              <a:defRPr/>
            </a:lvl1pPr>
          </a:lstStyle>
          <a:p>
            <a:pPr>
              <a:defRPr/>
            </a:pPr>
            <a:fld id="{9F8DC389-0545-BF42-9B02-968B262C79DA}" type="datetime10">
              <a:rPr lang="en-US" altLang="en-US"/>
              <a:pPr>
                <a:defRPr/>
              </a:pPr>
              <a:t>17:25</a:t>
            </a:fld>
            <a:endParaRPr lang="en-US" altLang="en-US"/>
          </a:p>
        </p:txBody>
      </p:sp>
      <p:sp>
        <p:nvSpPr>
          <p:cNvPr id="6" name="Rectangle 5">
            <a:extLst>
              <a:ext uri="{FF2B5EF4-FFF2-40B4-BE49-F238E27FC236}">
                <a16:creationId xmlns:a16="http://schemas.microsoft.com/office/drawing/2014/main" id="{D2FE9978-986F-5A49-BD4B-358FD06E2D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6B8272-B8F0-CB47-A3AE-B6BD15D169E4}"/>
              </a:ext>
            </a:extLst>
          </p:cNvPr>
          <p:cNvSpPr>
            <a:spLocks noGrp="1" noChangeArrowheads="1"/>
          </p:cNvSpPr>
          <p:nvPr>
            <p:ph type="sldNum" sz="quarter" idx="12"/>
          </p:nvPr>
        </p:nvSpPr>
        <p:spPr>
          <a:ln/>
        </p:spPr>
        <p:txBody>
          <a:bodyPr/>
          <a:lstStyle>
            <a:lvl1pPr>
              <a:defRPr/>
            </a:lvl1pPr>
          </a:lstStyle>
          <a:p>
            <a:pPr>
              <a:defRPr/>
            </a:pPr>
            <a:fld id="{B8DA5A40-F8CD-E648-BC1F-15E25A83FAD1}" type="slidenum">
              <a:rPr lang="en-US" altLang="en-US"/>
              <a:pPr>
                <a:defRPr/>
              </a:pPr>
              <a:t>‹#›</a:t>
            </a:fld>
            <a:endParaRPr lang="en-US" altLang="en-US"/>
          </a:p>
        </p:txBody>
      </p:sp>
    </p:spTree>
    <p:extLst>
      <p:ext uri="{BB962C8B-B14F-4D97-AF65-F5344CB8AC3E}">
        <p14:creationId xmlns:p14="http://schemas.microsoft.com/office/powerpoint/2010/main" val="179365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p>
            <a:r>
              <a:rPr lang="en-US"/>
              <a:t>Click to edit Master title style</a:t>
            </a:r>
          </a:p>
        </p:txBody>
      </p:sp>
      <p:sp>
        <p:nvSpPr>
          <p:cNvPr id="3" name="Text Placeholder 2"/>
          <p:cNvSpPr>
            <a:spLocks noGrp="1"/>
          </p:cNvSpPr>
          <p:nvPr>
            <p:ph type="body" sz="half" idx="1"/>
          </p:nvPr>
        </p:nvSpPr>
        <p:spPr>
          <a:xfrm>
            <a:off x="479425" y="1600200"/>
            <a:ext cx="424497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600200"/>
            <a:ext cx="4244975" cy="4525963"/>
          </a:xfrm>
        </p:spPr>
        <p:txBody>
          <a:bodyPr/>
          <a:lstStyle/>
          <a:p>
            <a:pPr lvl="0"/>
            <a:endParaRPr lang="en-US" noProof="0"/>
          </a:p>
        </p:txBody>
      </p:sp>
      <p:sp>
        <p:nvSpPr>
          <p:cNvPr id="5" name="Rectangle 4">
            <a:extLst>
              <a:ext uri="{FF2B5EF4-FFF2-40B4-BE49-F238E27FC236}">
                <a16:creationId xmlns:a16="http://schemas.microsoft.com/office/drawing/2014/main" id="{468CA169-2AB8-FF45-A566-6156A6C4673E}"/>
              </a:ext>
            </a:extLst>
          </p:cNvPr>
          <p:cNvSpPr>
            <a:spLocks noGrp="1" noChangeArrowheads="1"/>
          </p:cNvSpPr>
          <p:nvPr>
            <p:ph type="dt" sz="half" idx="10"/>
          </p:nvPr>
        </p:nvSpPr>
        <p:spPr>
          <a:ln/>
        </p:spPr>
        <p:txBody>
          <a:bodyPr/>
          <a:lstStyle>
            <a:lvl1pPr>
              <a:defRPr/>
            </a:lvl1pPr>
          </a:lstStyle>
          <a:p>
            <a:pPr>
              <a:defRPr/>
            </a:pPr>
            <a:fld id="{EFC9B840-551D-A046-A6C5-947A856470AE}" type="datetime10">
              <a:rPr lang="en-US" altLang="en-US"/>
              <a:pPr>
                <a:defRPr/>
              </a:pPr>
              <a:t>17:25</a:t>
            </a:fld>
            <a:endParaRPr lang="en-US" altLang="en-US"/>
          </a:p>
        </p:txBody>
      </p:sp>
      <p:sp>
        <p:nvSpPr>
          <p:cNvPr id="6" name="Rectangle 5">
            <a:extLst>
              <a:ext uri="{FF2B5EF4-FFF2-40B4-BE49-F238E27FC236}">
                <a16:creationId xmlns:a16="http://schemas.microsoft.com/office/drawing/2014/main" id="{38844375-608B-7E40-A3E8-4443C40A3B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01B976-D9B2-DB4A-8AD8-BB368C47E436}"/>
              </a:ext>
            </a:extLst>
          </p:cNvPr>
          <p:cNvSpPr>
            <a:spLocks noGrp="1" noChangeArrowheads="1"/>
          </p:cNvSpPr>
          <p:nvPr>
            <p:ph type="sldNum" sz="quarter" idx="12"/>
          </p:nvPr>
        </p:nvSpPr>
        <p:spPr>
          <a:ln/>
        </p:spPr>
        <p:txBody>
          <a:bodyPr/>
          <a:lstStyle>
            <a:lvl1pPr>
              <a:defRPr/>
            </a:lvl1pPr>
          </a:lstStyle>
          <a:p>
            <a:pPr>
              <a:defRPr/>
            </a:pPr>
            <a:fld id="{4810AD84-BF2E-FB43-B1D8-94B72ACD209E}" type="slidenum">
              <a:rPr lang="en-US" altLang="en-US"/>
              <a:pPr>
                <a:defRPr/>
              </a:pPr>
              <a:t>‹#›</a:t>
            </a:fld>
            <a:endParaRPr lang="en-US" altLang="en-US"/>
          </a:p>
        </p:txBody>
      </p:sp>
    </p:spTree>
    <p:extLst>
      <p:ext uri="{BB962C8B-B14F-4D97-AF65-F5344CB8AC3E}">
        <p14:creationId xmlns:p14="http://schemas.microsoft.com/office/powerpoint/2010/main" val="3629818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1970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5512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981200"/>
            <a:ext cx="35512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42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189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16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98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0771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3898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040C25A-759D-5F4A-83D0-69AA3FF12404}"/>
              </a:ext>
            </a:extLst>
          </p:cNvPr>
          <p:cNvSpPr>
            <a:spLocks noGrp="1" noChangeArrowheads="1"/>
          </p:cNvSpPr>
          <p:nvPr>
            <p:ph type="title"/>
          </p:nvPr>
        </p:nvSpPr>
        <p:spPr bwMode="auto">
          <a:xfrm>
            <a:off x="1173163" y="609600"/>
            <a:ext cx="7254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33E0959-BD3A-DB45-AAFF-EDA2F5C94C11}"/>
              </a:ext>
            </a:extLst>
          </p:cNvPr>
          <p:cNvSpPr>
            <a:spLocks noGrp="1" noChangeArrowheads="1"/>
          </p:cNvSpPr>
          <p:nvPr>
            <p:ph type="body" idx="1"/>
          </p:nvPr>
        </p:nvSpPr>
        <p:spPr bwMode="auto">
          <a:xfrm>
            <a:off x="1173163" y="1981200"/>
            <a:ext cx="725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Text Box 4">
            <a:extLst>
              <a:ext uri="{FF2B5EF4-FFF2-40B4-BE49-F238E27FC236}">
                <a16:creationId xmlns:a16="http://schemas.microsoft.com/office/drawing/2014/main" id="{CFC3E6B1-C2A9-7940-A59C-7FEC1CC31129}"/>
              </a:ext>
            </a:extLst>
          </p:cNvPr>
          <p:cNvSpPr txBox="1">
            <a:spLocks noChangeArrowheads="1"/>
          </p:cNvSpPr>
          <p:nvPr userDrawn="1"/>
        </p:nvSpPr>
        <p:spPr bwMode="auto">
          <a:xfrm>
            <a:off x="233363" y="6548438"/>
            <a:ext cx="3615092" cy="276999"/>
          </a:xfrm>
          <a:prstGeom prst="rect">
            <a:avLst/>
          </a:prstGeom>
          <a:noFill/>
          <a:ln>
            <a:noFill/>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sz="1200" dirty="0">
                <a:solidFill>
                  <a:schemeClr val="tx1"/>
                </a:solidFill>
              </a:rPr>
              <a:t>© 1997-2020  J. Paul Robinson, Purdue University</a:t>
            </a:r>
          </a:p>
        </p:txBody>
      </p:sp>
      <p:pic>
        <p:nvPicPr>
          <p:cNvPr id="1029" name="Picture 5" descr="pucl new">
            <a:extLst>
              <a:ext uri="{FF2B5EF4-FFF2-40B4-BE49-F238E27FC236}">
                <a16:creationId xmlns:a16="http://schemas.microsoft.com/office/drawing/2014/main" id="{330F4C27-4EDF-5143-B5A8-9BFF6C00F336}"/>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82013" y="0"/>
            <a:ext cx="111918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400">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1"/>
          </a:solidFill>
          <a:latin typeface="Arial" charset="0"/>
          <a:ea typeface="ＭＳ Ｐゴシック" charset="0"/>
          <a:cs typeface="Arial" charset="0"/>
        </a:defRPr>
      </a:lvl5pPr>
      <a:lvl6pPr marL="457200" algn="ctr" rtl="0" fontAlgn="base">
        <a:spcBef>
          <a:spcPct val="0"/>
        </a:spcBef>
        <a:spcAft>
          <a:spcPct val="0"/>
        </a:spcAft>
        <a:defRPr sz="4400">
          <a:solidFill>
            <a:srgbClr val="FFFFFF"/>
          </a:solidFill>
          <a:latin typeface="Times New Roman" pitchFamily="18" charset="0"/>
        </a:defRPr>
      </a:lvl6pPr>
      <a:lvl7pPr marL="914400" algn="ctr" rtl="0" fontAlgn="base">
        <a:spcBef>
          <a:spcPct val="0"/>
        </a:spcBef>
        <a:spcAft>
          <a:spcPct val="0"/>
        </a:spcAft>
        <a:defRPr sz="4400">
          <a:solidFill>
            <a:srgbClr val="FFFFFF"/>
          </a:solidFill>
          <a:latin typeface="Times New Roman" pitchFamily="18" charset="0"/>
        </a:defRPr>
      </a:lvl7pPr>
      <a:lvl8pPr marL="1371600" algn="ctr" rtl="0" fontAlgn="base">
        <a:spcBef>
          <a:spcPct val="0"/>
        </a:spcBef>
        <a:spcAft>
          <a:spcPct val="0"/>
        </a:spcAft>
        <a:defRPr sz="4400">
          <a:solidFill>
            <a:srgbClr val="FFFFFF"/>
          </a:solidFill>
          <a:latin typeface="Times New Roman" pitchFamily="18" charset="0"/>
        </a:defRPr>
      </a:lvl8pPr>
      <a:lvl9pPr marL="1828800" algn="ctr" rtl="0" fontAlgn="base">
        <a:spcBef>
          <a:spcPct val="0"/>
        </a:spcBef>
        <a:spcAft>
          <a:spcPct val="0"/>
        </a:spcAft>
        <a:defRPr sz="44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SzPct val="100000"/>
        <a:buChar char="–"/>
        <a:defRPr sz="28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SzPct val="100000"/>
        <a:buChar char="•"/>
        <a:defRPr sz="24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itchFamily="34" charset="0"/>
          <a:ea typeface="Arial" charset="0"/>
          <a:cs typeface="Arial" pitchFamily="34" charset="0"/>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6721C33-DB56-CD42-9C5F-960FD9C28C80}"/>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F476952-46C1-9546-AA61-9CFB2E797B21}"/>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8" name="Rectangle 4">
            <a:extLst>
              <a:ext uri="{FF2B5EF4-FFF2-40B4-BE49-F238E27FC236}">
                <a16:creationId xmlns:a16="http://schemas.microsoft.com/office/drawing/2014/main" id="{A8DA2F10-E930-2A46-8C1D-F7699092756E}"/>
              </a:ext>
            </a:extLst>
          </p:cNvPr>
          <p:cNvSpPr>
            <a:spLocks noGrp="1" noChangeArrowheads="1"/>
          </p:cNvSpPr>
          <p:nvPr>
            <p:ph type="dt" sz="half" idx="2"/>
          </p:nvPr>
        </p:nvSpPr>
        <p:spPr bwMode="auto">
          <a:xfrm>
            <a:off x="0" y="6565900"/>
            <a:ext cx="1084263" cy="2921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chemeClr val="tx1"/>
                </a:solidFill>
                <a:latin typeface="Arial" charset="0"/>
                <a:ea typeface="ＭＳ Ｐゴシック" charset="-128"/>
              </a:defRPr>
            </a:lvl1pPr>
          </a:lstStyle>
          <a:p>
            <a:pPr>
              <a:defRPr/>
            </a:pPr>
            <a:fld id="{C2F79713-A922-A64A-9935-42FBECD5173F}" type="datetime10">
              <a:rPr lang="en-US" altLang="en-US"/>
              <a:pPr>
                <a:defRPr/>
              </a:pPr>
              <a:t>17:25</a:t>
            </a:fld>
            <a:endParaRPr lang="en-US" altLang="en-US"/>
          </a:p>
        </p:txBody>
      </p:sp>
      <p:sp>
        <p:nvSpPr>
          <p:cNvPr id="492549" name="Rectangle 5">
            <a:extLst>
              <a:ext uri="{FF2B5EF4-FFF2-40B4-BE49-F238E27FC236}">
                <a16:creationId xmlns:a16="http://schemas.microsoft.com/office/drawing/2014/main" id="{4FDECDFB-EC11-5E46-8F6D-D08BE715A9BD}"/>
              </a:ext>
            </a:extLst>
          </p:cNvPr>
          <p:cNvSpPr>
            <a:spLocks noGrp="1" noChangeArrowheads="1"/>
          </p:cNvSpPr>
          <p:nvPr>
            <p:ph type="ftr" sz="quarter" idx="3"/>
          </p:nvPr>
        </p:nvSpPr>
        <p:spPr bwMode="auto">
          <a:xfrm>
            <a:off x="3279775" y="6245225"/>
            <a:ext cx="304165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ＭＳ Ｐゴシック" charset="0"/>
                <a:cs typeface="Times New Roman" charset="0"/>
              </a:defRPr>
            </a:lvl1pPr>
          </a:lstStyle>
          <a:p>
            <a:pPr>
              <a:defRPr/>
            </a:pPr>
            <a:endParaRPr lang="en-US"/>
          </a:p>
        </p:txBody>
      </p:sp>
      <p:sp>
        <p:nvSpPr>
          <p:cNvPr id="492550" name="Rectangle 6">
            <a:extLst>
              <a:ext uri="{FF2B5EF4-FFF2-40B4-BE49-F238E27FC236}">
                <a16:creationId xmlns:a16="http://schemas.microsoft.com/office/drawing/2014/main" id="{E7DFFF5A-E073-AF4E-806A-A7F27B0720ED}"/>
              </a:ext>
            </a:extLst>
          </p:cNvPr>
          <p:cNvSpPr>
            <a:spLocks noGrp="1" noChangeArrowheads="1"/>
          </p:cNvSpPr>
          <p:nvPr>
            <p:ph type="sldNum" sz="quarter" idx="4"/>
          </p:nvPr>
        </p:nvSpPr>
        <p:spPr bwMode="auto">
          <a:xfrm>
            <a:off x="6880225" y="6245225"/>
            <a:ext cx="224155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charset="0"/>
                <a:ea typeface="ＭＳ Ｐゴシック" charset="-128"/>
              </a:defRPr>
            </a:lvl1pPr>
          </a:lstStyle>
          <a:p>
            <a:pPr>
              <a:defRPr/>
            </a:pPr>
            <a:fld id="{83CD147C-C898-0D48-81E5-2A4D638B7DE8}" type="slidenum">
              <a:rPr lang="en-US" altLang="en-US"/>
              <a:pPr>
                <a:defRPr/>
              </a:pPr>
              <a:t>‹#›</a:t>
            </a:fld>
            <a:endParaRPr lang="en-US" altLang="en-US"/>
          </a:p>
        </p:txBody>
      </p:sp>
      <p:sp>
        <p:nvSpPr>
          <p:cNvPr id="2055" name="Text Box 7">
            <a:extLst>
              <a:ext uri="{FF2B5EF4-FFF2-40B4-BE49-F238E27FC236}">
                <a16:creationId xmlns:a16="http://schemas.microsoft.com/office/drawing/2014/main" id="{1CCBBF27-1884-CD4C-A9BA-678A7877F7C8}"/>
              </a:ext>
            </a:extLst>
          </p:cNvPr>
          <p:cNvSpPr txBox="1">
            <a:spLocks noChangeArrowheads="1"/>
          </p:cNvSpPr>
          <p:nvPr userDrawn="1"/>
        </p:nvSpPr>
        <p:spPr bwMode="auto">
          <a:xfrm>
            <a:off x="701675" y="6581775"/>
            <a:ext cx="3615092" cy="276999"/>
          </a:xfrm>
          <a:prstGeom prst="rect">
            <a:avLst/>
          </a:prstGeom>
          <a:noFill/>
          <a:ln>
            <a:noFill/>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sz="1200" dirty="0">
                <a:solidFill>
                  <a:schemeClr val="tx1"/>
                </a:solidFill>
              </a:rPr>
              <a:t>© 1997-2020  J. Paul Robinson, Purdue University</a:t>
            </a:r>
          </a:p>
        </p:txBody>
      </p:sp>
      <p:pic>
        <p:nvPicPr>
          <p:cNvPr id="2056" name="Picture 8" descr="pucl new">
            <a:extLst>
              <a:ext uri="{FF2B5EF4-FFF2-40B4-BE49-F238E27FC236}">
                <a16:creationId xmlns:a16="http://schemas.microsoft.com/office/drawing/2014/main" id="{9583BB47-E8E5-E246-AD35-F6F342C3A37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37550" y="0"/>
            <a:ext cx="12636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hyperlink" Target="http://en.wikipedia.org/wiki/Nikolai_Yezhov" TargetMode="External"/><Relationship Id="rId3" Type="http://schemas.openxmlformats.org/officeDocument/2006/relationships/hyperlink" Target="http://en.wikipedia.org/wiki/Joseph_Stalin" TargetMode="External"/><Relationship Id="rId7" Type="http://schemas.openxmlformats.org/officeDocument/2006/relationships/hyperlink" Target="http://en.wikipedia.org/wiki/Leon_Trotsky" TargetMode="External"/><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en.wikipedia.org/wiki/Vladimir_Lenin" TargetMode="External"/><Relationship Id="rId11" Type="http://schemas.openxmlformats.org/officeDocument/2006/relationships/image" Target="../media/image5.png"/><Relationship Id="rId5" Type="http://schemas.openxmlformats.org/officeDocument/2006/relationships/hyperlink" Target="http://en.wikipedia.org/wiki/Photo_manipulation#cite_note-3" TargetMode="External"/><Relationship Id="rId10" Type="http://schemas.openxmlformats.org/officeDocument/2006/relationships/hyperlink" Target="http://en.wikipedia.org/wiki/Censorship_of_images_in_the_Soviet_Union" TargetMode="External"/><Relationship Id="rId4" Type="http://schemas.openxmlformats.org/officeDocument/2006/relationships/hyperlink" Target="http://en.wikipedia.org/wiki/Damnatio_memoriae" TargetMode="External"/><Relationship Id="rId9" Type="http://schemas.openxmlformats.org/officeDocument/2006/relationships/hyperlink" Target="http://en.wikipedia.org/wiki/NKV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news.sciencemag.org/scienceinsider/2011/01/japanese-virologist-loses-job.html"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hyperlink" Target="http://retractionwatch.wordpress.com/2010/12/24/japanese-virologist-hit-with-publishing-ban-after-widespread-data-manipulatio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the-scientist.com/blog/display/57447/"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hyperlink" Target="http://handbill.us/?p=152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www.medicine.iu.edu/body.cfm?id=4879"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hyperlink" Target="http://www.the-scientist.com/blog/display/57297/#ixzz1qPZO5RSk" TargetMode="External"/><Relationship Id="rId4" Type="http://schemas.openxmlformats.org/officeDocument/2006/relationships/hyperlink" Target="http://www.the-scientist.com/blog/display/57297/#ixzz1qPZFoTg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www.jbc.org/content/277/7/4925.full.pdf+html"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77.png"/><Relationship Id="rId5" Type="http://schemas.openxmlformats.org/officeDocument/2006/relationships/oleObject" Target="../embeddings/oleObject2.bin"/><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hyperlink" Target="https://www.elsevier.com/__data/assets/excel_doc/0019/212275/Discontinued-sources-from-Scopus_Feb2017.xlsx" TargetMode="Externa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a:extLst>
              <a:ext uri="{FF2B5EF4-FFF2-40B4-BE49-F238E27FC236}">
                <a16:creationId xmlns:a16="http://schemas.microsoft.com/office/drawing/2014/main" id="{B0A19116-B040-6A4F-B4F4-6444F804156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2D90799-842D-644A-BB1D-D103F868A7B7}" type="datetime10">
              <a:rPr lang="en-US" altLang="en-US" sz="1400" smtClean="0"/>
              <a:pPr>
                <a:spcBef>
                  <a:spcPct val="0"/>
                </a:spcBef>
                <a:buFontTx/>
                <a:buNone/>
              </a:pPr>
              <a:t>17:25</a:t>
            </a:fld>
            <a:endParaRPr lang="en-US" altLang="en-US" sz="1400"/>
          </a:p>
        </p:txBody>
      </p:sp>
      <p:sp>
        <p:nvSpPr>
          <p:cNvPr id="18434" name="Rectangle 2">
            <a:extLst>
              <a:ext uri="{FF2B5EF4-FFF2-40B4-BE49-F238E27FC236}">
                <a16:creationId xmlns:a16="http://schemas.microsoft.com/office/drawing/2014/main" id="{EE1BA8CE-92CC-D54C-A775-BABBD63BB5E0}"/>
              </a:ext>
            </a:extLst>
          </p:cNvPr>
          <p:cNvSpPr>
            <a:spLocks noGrp="1" noChangeArrowheads="1"/>
          </p:cNvSpPr>
          <p:nvPr>
            <p:ph type="ctrTitle"/>
          </p:nvPr>
        </p:nvSpPr>
        <p:spPr>
          <a:xfrm>
            <a:off x="173831" y="225425"/>
            <a:ext cx="9183688" cy="768350"/>
          </a:xfrm>
        </p:spPr>
        <p:txBody>
          <a:bodyPr lIns="87828" tIns="43143" rIns="87828" bIns="43143"/>
          <a:lstStyle/>
          <a:p>
            <a:pPr eaLnBrk="1" hangingPunct="1"/>
            <a:r>
              <a:rPr lang="en-US" altLang="en-US" sz="3200" b="1" dirty="0">
                <a:solidFill>
                  <a:schemeClr val="tx1"/>
                </a:solidFill>
                <a:ea typeface="ＭＳ Ｐゴシック" panose="020B0600070205080204" pitchFamily="34" charset="-128"/>
              </a:rPr>
              <a:t>Fraud in Imaging</a:t>
            </a:r>
            <a:br>
              <a:rPr lang="en-US" altLang="en-US" sz="3200" b="1" dirty="0">
                <a:solidFill>
                  <a:schemeClr val="tx1"/>
                </a:solidFill>
                <a:ea typeface="ＭＳ Ｐゴシック" panose="020B0600070205080204" pitchFamily="34" charset="-128"/>
              </a:rPr>
            </a:br>
            <a:r>
              <a:rPr lang="en-US" altLang="en-US" sz="3200" b="1" dirty="0">
                <a:solidFill>
                  <a:schemeClr val="tx1"/>
                </a:solidFill>
                <a:ea typeface="ＭＳ Ｐゴシック" panose="020B0600070205080204" pitchFamily="34" charset="-128"/>
              </a:rPr>
              <a:t>The Most Important Lecture you will ever get!!</a:t>
            </a:r>
            <a:endParaRPr lang="en-US" altLang="en-US" sz="1800" b="1" dirty="0">
              <a:solidFill>
                <a:schemeClr val="tx1"/>
              </a:solidFill>
              <a:ea typeface="ＭＳ Ｐゴシック" panose="020B0600070205080204" pitchFamily="34" charset="-128"/>
            </a:endParaRPr>
          </a:p>
        </p:txBody>
      </p:sp>
      <p:sp>
        <p:nvSpPr>
          <p:cNvPr id="18435" name="Text Box 3">
            <a:extLst>
              <a:ext uri="{FF2B5EF4-FFF2-40B4-BE49-F238E27FC236}">
                <a16:creationId xmlns:a16="http://schemas.microsoft.com/office/drawing/2014/main" id="{7B983D70-8095-B849-AA92-975BAE9FD395}"/>
              </a:ext>
            </a:extLst>
          </p:cNvPr>
          <p:cNvSpPr txBox="1">
            <a:spLocks noChangeArrowheads="1"/>
          </p:cNvSpPr>
          <p:nvPr/>
        </p:nvSpPr>
        <p:spPr bwMode="auto">
          <a:xfrm>
            <a:off x="3397250" y="6076950"/>
            <a:ext cx="27368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i="1" dirty="0">
                <a:latin typeface="Times New Roman" panose="02020603050405020304" pitchFamily="18" charset="0"/>
              </a:rPr>
              <a:t>UPDATED March 2021</a:t>
            </a:r>
          </a:p>
        </p:txBody>
      </p:sp>
      <p:sp>
        <p:nvSpPr>
          <p:cNvPr id="18436" name="Text Box 4">
            <a:extLst>
              <a:ext uri="{FF2B5EF4-FFF2-40B4-BE49-F238E27FC236}">
                <a16:creationId xmlns:a16="http://schemas.microsoft.com/office/drawing/2014/main" id="{D34A21B7-4B22-5B49-B46C-0B394B742618}"/>
              </a:ext>
            </a:extLst>
          </p:cNvPr>
          <p:cNvSpPr txBox="1">
            <a:spLocks noChangeArrowheads="1"/>
          </p:cNvSpPr>
          <p:nvPr/>
        </p:nvSpPr>
        <p:spPr bwMode="auto">
          <a:xfrm>
            <a:off x="715294" y="1530350"/>
            <a:ext cx="7196137"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dirty="0">
                <a:latin typeface="Times New Roman" panose="02020603050405020304" pitchFamily="18" charset="0"/>
              </a:rPr>
              <a:t>Prof. J. Paul Robinson</a:t>
            </a:r>
            <a:r>
              <a:rPr lang="en-US" altLang="en-US" sz="2800" dirty="0">
                <a:solidFill>
                  <a:schemeClr val="tx2"/>
                </a:solidFill>
                <a:latin typeface="Times New Roman" panose="02020603050405020304" pitchFamily="18" charset="0"/>
              </a:rPr>
              <a:t> </a:t>
            </a:r>
          </a:p>
          <a:p>
            <a:pPr algn="ctr">
              <a:spcBef>
                <a:spcPct val="0"/>
              </a:spcBef>
              <a:buFontTx/>
              <a:buNone/>
            </a:pPr>
            <a:r>
              <a:rPr lang="en-US" altLang="en-US" sz="2000" dirty="0">
                <a:solidFill>
                  <a:schemeClr val="tx2"/>
                </a:solidFill>
                <a:latin typeface="Times New Roman" panose="02020603050405020304" pitchFamily="18" charset="0"/>
              </a:rPr>
              <a:t>The SVM Professor of Cytomics</a:t>
            </a:r>
          </a:p>
          <a:p>
            <a:pPr algn="ctr">
              <a:spcBef>
                <a:spcPct val="0"/>
              </a:spcBef>
              <a:buFontTx/>
              <a:buNone/>
            </a:pPr>
            <a:r>
              <a:rPr lang="en-US" altLang="en-US" sz="2000" dirty="0">
                <a:solidFill>
                  <a:schemeClr val="tx2"/>
                </a:solidFill>
                <a:latin typeface="Times New Roman" panose="02020603050405020304" pitchFamily="18" charset="0"/>
              </a:rPr>
              <a:t>College of Veterinary Medicine</a:t>
            </a:r>
          </a:p>
          <a:p>
            <a:pPr algn="ctr">
              <a:spcBef>
                <a:spcPct val="0"/>
              </a:spcBef>
              <a:buFontTx/>
              <a:buNone/>
            </a:pPr>
            <a:r>
              <a:rPr lang="en-US" altLang="en-US" sz="2000" dirty="0">
                <a:solidFill>
                  <a:schemeClr val="tx2"/>
                </a:solidFill>
                <a:latin typeface="Times New Roman" panose="02020603050405020304" pitchFamily="18" charset="0"/>
              </a:rPr>
              <a:t>Professor of Biomedical Engineering</a:t>
            </a:r>
          </a:p>
          <a:p>
            <a:pPr algn="ctr">
              <a:spcBef>
                <a:spcPct val="0"/>
              </a:spcBef>
              <a:buFontTx/>
              <a:buNone/>
            </a:pPr>
            <a:r>
              <a:rPr lang="en-US" altLang="en-US" sz="2000" dirty="0">
                <a:solidFill>
                  <a:schemeClr val="tx2"/>
                </a:solidFill>
                <a:latin typeface="Times New Roman" panose="02020603050405020304" pitchFamily="18" charset="0"/>
              </a:rPr>
              <a:t>College of Engineering</a:t>
            </a:r>
          </a:p>
          <a:p>
            <a:pPr algn="ctr">
              <a:spcBef>
                <a:spcPct val="0"/>
              </a:spcBef>
              <a:buFontTx/>
              <a:buNone/>
            </a:pPr>
            <a:endParaRPr lang="en-US" altLang="en-US" sz="2400" b="1" dirty="0">
              <a:solidFill>
                <a:schemeClr val="tx2"/>
              </a:solidFill>
              <a:latin typeface="Times New Roman" panose="02020603050405020304" pitchFamily="18" charset="0"/>
            </a:endParaRPr>
          </a:p>
          <a:p>
            <a:pPr algn="ctr">
              <a:spcBef>
                <a:spcPct val="0"/>
              </a:spcBef>
              <a:buFontTx/>
              <a:buNone/>
            </a:pPr>
            <a:endParaRPr lang="en-US" altLang="en-US" sz="2400" b="1" dirty="0">
              <a:solidFill>
                <a:schemeClr val="tx2"/>
              </a:solidFill>
              <a:latin typeface="Times New Roman" panose="02020603050405020304" pitchFamily="18" charset="0"/>
            </a:endParaRPr>
          </a:p>
          <a:p>
            <a:pPr algn="ctr">
              <a:spcBef>
                <a:spcPct val="0"/>
              </a:spcBef>
              <a:buFontTx/>
              <a:buNone/>
            </a:pPr>
            <a:r>
              <a:rPr lang="en-US" altLang="en-US" sz="1400" dirty="0">
                <a:solidFill>
                  <a:schemeClr val="tx2"/>
                </a:solidFill>
                <a:latin typeface="Times New Roman" panose="02020603050405020304" pitchFamily="18" charset="0"/>
              </a:rPr>
              <a:t>These slides are intended for use in a lecture series. Copies of the graphics are distributed and students encouraged to take their notes on these graphics. All material copyright J. Paul Robinson unless otherwise stated, however, the material may be freely used for lectures, tutorials and workshops for not-for-profit institutions. It may not be used for any commercial purpose and may not be uploaded to </a:t>
            </a:r>
            <a:r>
              <a:rPr lang="en-US" altLang="en-US" sz="1400" dirty="0" err="1">
                <a:solidFill>
                  <a:schemeClr val="tx2"/>
                </a:solidFill>
                <a:latin typeface="Times New Roman" panose="02020603050405020304" pitchFamily="18" charset="0"/>
              </a:rPr>
              <a:t>CourseHero</a:t>
            </a:r>
            <a:r>
              <a:rPr lang="en-US" altLang="en-US" sz="1400" dirty="0">
                <a:solidFill>
                  <a:schemeClr val="tx2"/>
                </a:solidFill>
                <a:latin typeface="Times New Roman" panose="02020603050405020304" pitchFamily="18" charset="0"/>
              </a:rPr>
              <a:t> or any other similar operation.</a:t>
            </a:r>
          </a:p>
          <a:p>
            <a:pPr algn="ctr">
              <a:spcBef>
                <a:spcPct val="0"/>
              </a:spcBef>
              <a:buFontTx/>
              <a:buNone/>
            </a:pPr>
            <a:endParaRPr lang="en-US" altLang="en-US" sz="1400" dirty="0">
              <a:solidFill>
                <a:schemeClr val="tx2"/>
              </a:solidFill>
              <a:latin typeface="Times New Roman" panose="02020603050405020304" pitchFamily="18" charset="0"/>
            </a:endParaRPr>
          </a:p>
        </p:txBody>
      </p:sp>
      <p:sp>
        <p:nvSpPr>
          <p:cNvPr id="18437" name="Text Box 6">
            <a:extLst>
              <a:ext uri="{FF2B5EF4-FFF2-40B4-BE49-F238E27FC236}">
                <a16:creationId xmlns:a16="http://schemas.microsoft.com/office/drawing/2014/main" id="{31929FEF-F155-C441-91FD-D2FB7FA998C0}"/>
              </a:ext>
            </a:extLst>
          </p:cNvPr>
          <p:cNvSpPr txBox="1">
            <a:spLocks noChangeArrowheads="1"/>
          </p:cNvSpPr>
          <p:nvPr/>
        </p:nvSpPr>
        <p:spPr bwMode="auto">
          <a:xfrm>
            <a:off x="3214688" y="5437188"/>
            <a:ext cx="2884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66"/>
                </a:solidFill>
                <a:latin typeface="Times New Roman" panose="02020603050405020304" pitchFamily="18" charset="0"/>
              </a:rPr>
              <a:t>www.cyto.purdue.edu</a:t>
            </a:r>
          </a:p>
        </p:txBody>
      </p:sp>
      <p:pic>
        <p:nvPicPr>
          <p:cNvPr id="18438" name="Picture 8" descr="pucl new">
            <a:extLst>
              <a:ext uri="{FF2B5EF4-FFF2-40B4-BE49-F238E27FC236}">
                <a16:creationId xmlns:a16="http://schemas.microsoft.com/office/drawing/2014/main" id="{D206E016-9DFF-6549-9EE1-AF2F92D0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5313363"/>
            <a:ext cx="20843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Line 9">
            <a:extLst>
              <a:ext uri="{FF2B5EF4-FFF2-40B4-BE49-F238E27FC236}">
                <a16:creationId xmlns:a16="http://schemas.microsoft.com/office/drawing/2014/main" id="{AA2420FA-6315-3646-8BD5-9F85DA1D2558}"/>
              </a:ext>
            </a:extLst>
          </p:cNvPr>
          <p:cNvSpPr>
            <a:spLocks noChangeShapeType="1"/>
          </p:cNvSpPr>
          <p:nvPr/>
        </p:nvSpPr>
        <p:spPr bwMode="auto">
          <a:xfrm>
            <a:off x="0" y="113188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8440" name="Picture 1" descr="jpr.png">
            <a:extLst>
              <a:ext uri="{FF2B5EF4-FFF2-40B4-BE49-F238E27FC236}">
                <a16:creationId xmlns:a16="http://schemas.microsoft.com/office/drawing/2014/main" id="{DD4EFD3B-837F-314A-8EEB-78D0423DB8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1438" y="1727200"/>
            <a:ext cx="1139825"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3">
            <a:extLst>
              <a:ext uri="{FF2B5EF4-FFF2-40B4-BE49-F238E27FC236}">
                <a16:creationId xmlns:a16="http://schemas.microsoft.com/office/drawing/2014/main" id="{9D637495-E190-0F4F-AE03-2298AFF884C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BC050E-EBE5-C944-B5E2-4EC706931B10}" type="datetime10">
              <a:rPr lang="en-US" altLang="en-US" sz="1400" smtClean="0"/>
              <a:pPr>
                <a:spcBef>
                  <a:spcPct val="0"/>
                </a:spcBef>
                <a:buFontTx/>
                <a:buNone/>
              </a:pPr>
              <a:t>17:25</a:t>
            </a:fld>
            <a:endParaRPr lang="en-US" altLang="en-US" sz="1400"/>
          </a:p>
        </p:txBody>
      </p:sp>
      <p:sp>
        <p:nvSpPr>
          <p:cNvPr id="36866" name="Rectangle 2">
            <a:extLst>
              <a:ext uri="{FF2B5EF4-FFF2-40B4-BE49-F238E27FC236}">
                <a16:creationId xmlns:a16="http://schemas.microsoft.com/office/drawing/2014/main" id="{A5235A27-CAA0-DD40-8BE6-7354DFF73A11}"/>
              </a:ext>
            </a:extLst>
          </p:cNvPr>
          <p:cNvSpPr>
            <a:spLocks noGrp="1" noChangeArrowheads="1"/>
          </p:cNvSpPr>
          <p:nvPr>
            <p:ph type="title"/>
          </p:nvPr>
        </p:nvSpPr>
        <p:spPr>
          <a:xfrm>
            <a:off x="177800" y="107950"/>
            <a:ext cx="8642350" cy="698500"/>
          </a:xfrm>
        </p:spPr>
        <p:txBody>
          <a:bodyPr/>
          <a:lstStyle/>
          <a:p>
            <a:pPr eaLnBrk="1" hangingPunct="1"/>
            <a:r>
              <a:rPr lang="en-US" altLang="en-US">
                <a:ea typeface="ＭＳ Ｐゴシック" panose="020B0600070205080204" pitchFamily="34" charset="-128"/>
              </a:rPr>
              <a:t>Enhancing images – or not!</a:t>
            </a:r>
          </a:p>
        </p:txBody>
      </p:sp>
      <p:sp>
        <p:nvSpPr>
          <p:cNvPr id="36867" name="Rectangle 3">
            <a:extLst>
              <a:ext uri="{FF2B5EF4-FFF2-40B4-BE49-F238E27FC236}">
                <a16:creationId xmlns:a16="http://schemas.microsoft.com/office/drawing/2014/main" id="{CE225858-7C21-1B4C-8C53-5F818F663D79}"/>
              </a:ext>
            </a:extLst>
          </p:cNvPr>
          <p:cNvSpPr>
            <a:spLocks noGrp="1" noChangeArrowheads="1"/>
          </p:cNvSpPr>
          <p:nvPr>
            <p:ph type="body" idx="1"/>
          </p:nvPr>
        </p:nvSpPr>
        <p:spPr>
          <a:xfrm>
            <a:off x="479425" y="1065213"/>
            <a:ext cx="8642350" cy="4525962"/>
          </a:xfrm>
        </p:spPr>
        <p:txBody>
          <a:bodyPr/>
          <a:lstStyle/>
          <a:p>
            <a:pPr eaLnBrk="1" hangingPunct="1"/>
            <a:endParaRPr lang="en-US" altLang="en-US">
              <a:ea typeface="ＭＳ Ｐゴシック" panose="020B0600070205080204" pitchFamily="34" charset="-128"/>
            </a:endParaRPr>
          </a:p>
        </p:txBody>
      </p:sp>
      <p:pic>
        <p:nvPicPr>
          <p:cNvPr id="36868" name="Picture 4">
            <a:extLst>
              <a:ext uri="{FF2B5EF4-FFF2-40B4-BE49-F238E27FC236}">
                <a16:creationId xmlns:a16="http://schemas.microsoft.com/office/drawing/2014/main" id="{4F5612E9-2595-B248-A654-2B9A3D659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71550"/>
            <a:ext cx="4716463"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75B95D58-7B09-074A-A7E0-DFD5D096A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982663"/>
            <a:ext cx="469582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1">
            <a:extLst>
              <a:ext uri="{FF2B5EF4-FFF2-40B4-BE49-F238E27FC236}">
                <a16:creationId xmlns:a16="http://schemas.microsoft.com/office/drawing/2014/main" id="{3A35BF1B-0138-874F-A7D7-F33722E8CDFB}"/>
              </a:ext>
            </a:extLst>
          </p:cNvPr>
          <p:cNvSpPr txBox="1">
            <a:spLocks noChangeArrowheads="1"/>
          </p:cNvSpPr>
          <p:nvPr/>
        </p:nvSpPr>
        <p:spPr bwMode="auto">
          <a:xfrm>
            <a:off x="4792663" y="5691188"/>
            <a:ext cx="46069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Images collected by Jennie Sturgis  at PUCL using a Biorad 2P system</a:t>
            </a:r>
          </a:p>
        </p:txBody>
      </p:sp>
      <p:sp>
        <p:nvSpPr>
          <p:cNvPr id="36871" name="TextBox 1">
            <a:extLst>
              <a:ext uri="{FF2B5EF4-FFF2-40B4-BE49-F238E27FC236}">
                <a16:creationId xmlns:a16="http://schemas.microsoft.com/office/drawing/2014/main" id="{4EAD6CFE-03EF-D14C-A2F4-B05663CEAE28}"/>
              </a:ext>
            </a:extLst>
          </p:cNvPr>
          <p:cNvSpPr txBox="1">
            <a:spLocks noChangeArrowheads="1"/>
          </p:cNvSpPr>
          <p:nvPr/>
        </p:nvSpPr>
        <p:spPr bwMode="auto">
          <a:xfrm>
            <a:off x="177800" y="5837238"/>
            <a:ext cx="94234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t>Since multicolor images are composed of multiple monochrome layers you can show some layers or not! But you cannot intentionally </a:t>
            </a:r>
            <a:r>
              <a:rPr lang="en-US" altLang="en-US" sz="1800" b="1">
                <a:solidFill>
                  <a:srgbClr val="FF0000"/>
                </a:solidFill>
              </a:rPr>
              <a:t>NOT</a:t>
            </a:r>
            <a:r>
              <a:rPr lang="en-US" altLang="en-US" sz="1800"/>
              <a:t> show one color if it suits your hypothesis!!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3">
            <a:extLst>
              <a:ext uri="{FF2B5EF4-FFF2-40B4-BE49-F238E27FC236}">
                <a16:creationId xmlns:a16="http://schemas.microsoft.com/office/drawing/2014/main" id="{462A5BD7-8B1B-A443-9818-9D2BCE87083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36B474C-013D-DB40-906E-A866BABD95EA}" type="datetime10">
              <a:rPr lang="en-US" altLang="en-US" sz="1400" smtClean="0"/>
              <a:pPr>
                <a:spcBef>
                  <a:spcPct val="0"/>
                </a:spcBef>
                <a:buFontTx/>
                <a:buNone/>
              </a:pPr>
              <a:t>17:25</a:t>
            </a:fld>
            <a:endParaRPr lang="en-US" altLang="en-US" sz="1400"/>
          </a:p>
        </p:txBody>
      </p:sp>
      <p:sp>
        <p:nvSpPr>
          <p:cNvPr id="12291" name="Rectangle 2">
            <a:extLst>
              <a:ext uri="{FF2B5EF4-FFF2-40B4-BE49-F238E27FC236}">
                <a16:creationId xmlns:a16="http://schemas.microsoft.com/office/drawing/2014/main" id="{8AE21876-8C11-244E-B9A0-21FC8CCF6154}"/>
              </a:ext>
            </a:extLst>
          </p:cNvPr>
          <p:cNvSpPr>
            <a:spLocks noGrp="1" noChangeArrowheads="1"/>
          </p:cNvSpPr>
          <p:nvPr>
            <p:ph type="title"/>
          </p:nvPr>
        </p:nvSpPr>
        <p:spPr>
          <a:xfrm>
            <a:off x="0" y="141288"/>
            <a:ext cx="8642350" cy="998537"/>
          </a:xfrm>
        </p:spPr>
        <p:txBody>
          <a:bodyPr/>
          <a:lstStyle/>
          <a:p>
            <a:pPr eaLnBrk="1" hangingPunct="1">
              <a:defRPr/>
            </a:pPr>
            <a:r>
              <a:rPr lang="en-US" sz="3600" dirty="0">
                <a:solidFill>
                  <a:schemeClr val="tx1"/>
                </a:solidFill>
                <a:cs typeface="+mj-cs"/>
              </a:rPr>
              <a:t>The Rules of Image Publishing</a:t>
            </a:r>
          </a:p>
        </p:txBody>
      </p:sp>
      <p:sp>
        <p:nvSpPr>
          <p:cNvPr id="38915" name="Rectangle 4">
            <a:extLst>
              <a:ext uri="{FF2B5EF4-FFF2-40B4-BE49-F238E27FC236}">
                <a16:creationId xmlns:a16="http://schemas.microsoft.com/office/drawing/2014/main" id="{33777E7E-A9A9-7546-B677-FE11C1E0834E}"/>
              </a:ext>
            </a:extLst>
          </p:cNvPr>
          <p:cNvSpPr>
            <a:spLocks noChangeArrowheads="1"/>
          </p:cNvSpPr>
          <p:nvPr/>
        </p:nvSpPr>
        <p:spPr bwMode="auto">
          <a:xfrm>
            <a:off x="276225" y="1127125"/>
            <a:ext cx="5210175" cy="5045075"/>
          </a:xfrm>
          <a:prstGeom prst="rect">
            <a:avLst/>
          </a:prstGeom>
          <a:solidFill>
            <a:srgbClr val="CCEC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b="1" i="1">
                <a:solidFill>
                  <a:srgbClr val="3333CC"/>
                </a:solidFill>
              </a:rPr>
              <a:t>The Journal of Cell Biology</a:t>
            </a:r>
          </a:p>
          <a:p>
            <a:pPr eaLnBrk="1" hangingPunct="1">
              <a:lnSpc>
                <a:spcPct val="90000"/>
              </a:lnSpc>
              <a:spcBef>
                <a:spcPct val="0"/>
              </a:spcBef>
              <a:buFontTx/>
              <a:buNone/>
            </a:pPr>
            <a:r>
              <a:rPr lang="en-US" altLang="en-US" sz="2000" b="1" i="1"/>
              <a:t>.</a:t>
            </a:r>
          </a:p>
          <a:p>
            <a:pPr eaLnBrk="1" hangingPunct="1">
              <a:lnSpc>
                <a:spcPct val="90000"/>
              </a:lnSpc>
              <a:spcBef>
                <a:spcPct val="0"/>
              </a:spcBef>
              <a:buFontTx/>
              <a:buNone/>
            </a:pPr>
            <a:r>
              <a:rPr lang="ja-JP" altLang="en-US" sz="2000" i="1"/>
              <a:t>“</a:t>
            </a:r>
            <a:r>
              <a:rPr lang="en-US" altLang="ja-JP" sz="2000" i="1"/>
              <a:t>No specific feature within an image may be</a:t>
            </a:r>
          </a:p>
          <a:p>
            <a:pPr eaLnBrk="1" hangingPunct="1">
              <a:lnSpc>
                <a:spcPct val="90000"/>
              </a:lnSpc>
              <a:spcBef>
                <a:spcPct val="0"/>
              </a:spcBef>
              <a:buFontTx/>
              <a:buNone/>
            </a:pPr>
            <a:r>
              <a:rPr lang="en-US" altLang="en-US" sz="2000" i="1"/>
              <a:t>enhanced, obscured, moved, removed,</a:t>
            </a:r>
          </a:p>
          <a:p>
            <a:pPr eaLnBrk="1" hangingPunct="1">
              <a:lnSpc>
                <a:spcPct val="90000"/>
              </a:lnSpc>
              <a:spcBef>
                <a:spcPct val="0"/>
              </a:spcBef>
              <a:buFontTx/>
              <a:buNone/>
            </a:pPr>
            <a:r>
              <a:rPr lang="en-US" altLang="en-US" sz="2000" i="1"/>
              <a:t>or introduced. The grouping of images</a:t>
            </a:r>
          </a:p>
          <a:p>
            <a:pPr eaLnBrk="1" hangingPunct="1">
              <a:lnSpc>
                <a:spcPct val="90000"/>
              </a:lnSpc>
              <a:spcBef>
                <a:spcPct val="0"/>
              </a:spcBef>
              <a:buFontTx/>
              <a:buNone/>
            </a:pPr>
            <a:r>
              <a:rPr lang="en-US" altLang="en-US" sz="2000" i="1"/>
              <a:t>from different parts of the same gel, or</a:t>
            </a:r>
          </a:p>
          <a:p>
            <a:pPr eaLnBrk="1" hangingPunct="1">
              <a:lnSpc>
                <a:spcPct val="90000"/>
              </a:lnSpc>
              <a:spcBef>
                <a:spcPct val="0"/>
              </a:spcBef>
              <a:buFontTx/>
              <a:buNone/>
            </a:pPr>
            <a:r>
              <a:rPr lang="en-US" altLang="en-US" sz="2000" i="1"/>
              <a:t>from different gels, fields, or exposures</a:t>
            </a:r>
          </a:p>
          <a:p>
            <a:pPr eaLnBrk="1" hangingPunct="1">
              <a:lnSpc>
                <a:spcPct val="90000"/>
              </a:lnSpc>
              <a:spcBef>
                <a:spcPct val="0"/>
              </a:spcBef>
              <a:buFontTx/>
              <a:buNone/>
            </a:pPr>
            <a:r>
              <a:rPr lang="en-US" altLang="en-US" sz="2000" i="1"/>
              <a:t>must be made explicit by the arrangement</a:t>
            </a:r>
          </a:p>
          <a:p>
            <a:pPr eaLnBrk="1" hangingPunct="1">
              <a:lnSpc>
                <a:spcPct val="90000"/>
              </a:lnSpc>
              <a:spcBef>
                <a:spcPct val="0"/>
              </a:spcBef>
              <a:buFontTx/>
              <a:buNone/>
            </a:pPr>
            <a:r>
              <a:rPr lang="en-US" altLang="en-US" sz="2000" i="1"/>
              <a:t>of the figure (e.g., using dividing</a:t>
            </a:r>
          </a:p>
          <a:p>
            <a:pPr eaLnBrk="1" hangingPunct="1">
              <a:lnSpc>
                <a:spcPct val="90000"/>
              </a:lnSpc>
              <a:spcBef>
                <a:spcPct val="0"/>
              </a:spcBef>
              <a:buFontTx/>
              <a:buNone/>
            </a:pPr>
            <a:r>
              <a:rPr lang="en-US" altLang="en-US" sz="2000" i="1"/>
              <a:t>lines) and in the text of the figure legend.</a:t>
            </a:r>
          </a:p>
          <a:p>
            <a:pPr eaLnBrk="1" hangingPunct="1">
              <a:lnSpc>
                <a:spcPct val="90000"/>
              </a:lnSpc>
              <a:spcBef>
                <a:spcPct val="0"/>
              </a:spcBef>
              <a:buFontTx/>
              <a:buNone/>
            </a:pPr>
            <a:r>
              <a:rPr lang="en-US" altLang="en-US" sz="2000" i="1"/>
              <a:t>Adjustments of brightness, contrast,</a:t>
            </a:r>
          </a:p>
          <a:p>
            <a:pPr eaLnBrk="1" hangingPunct="1">
              <a:lnSpc>
                <a:spcPct val="90000"/>
              </a:lnSpc>
              <a:spcBef>
                <a:spcPct val="0"/>
              </a:spcBef>
              <a:buFontTx/>
              <a:buNone/>
            </a:pPr>
            <a:r>
              <a:rPr lang="en-US" altLang="en-US" sz="2000" i="1"/>
              <a:t>or color balance are acceptable if</a:t>
            </a:r>
          </a:p>
          <a:p>
            <a:pPr eaLnBrk="1" hangingPunct="1">
              <a:lnSpc>
                <a:spcPct val="90000"/>
              </a:lnSpc>
              <a:spcBef>
                <a:spcPct val="0"/>
              </a:spcBef>
              <a:buFontTx/>
              <a:buNone/>
            </a:pPr>
            <a:r>
              <a:rPr lang="en-US" altLang="en-US" sz="2000" i="1"/>
              <a:t>they are applied to the whole image</a:t>
            </a:r>
          </a:p>
          <a:p>
            <a:pPr eaLnBrk="1" hangingPunct="1">
              <a:lnSpc>
                <a:spcPct val="90000"/>
              </a:lnSpc>
              <a:spcBef>
                <a:spcPct val="0"/>
              </a:spcBef>
              <a:buFontTx/>
              <a:buNone/>
            </a:pPr>
            <a:r>
              <a:rPr lang="en-US" altLang="en-US" sz="2000" i="1"/>
              <a:t>and as long as they do not obscure or</a:t>
            </a:r>
          </a:p>
          <a:p>
            <a:pPr eaLnBrk="1" hangingPunct="1">
              <a:lnSpc>
                <a:spcPct val="90000"/>
              </a:lnSpc>
              <a:spcBef>
                <a:spcPct val="0"/>
              </a:spcBef>
              <a:buFontTx/>
              <a:buNone/>
            </a:pPr>
            <a:r>
              <a:rPr lang="en-US" altLang="en-US" sz="2000" i="1"/>
              <a:t>eliminate any information present in</a:t>
            </a:r>
          </a:p>
          <a:p>
            <a:pPr eaLnBrk="1" hangingPunct="1">
              <a:lnSpc>
                <a:spcPct val="90000"/>
              </a:lnSpc>
              <a:spcBef>
                <a:spcPct val="0"/>
              </a:spcBef>
              <a:buFontTx/>
              <a:buNone/>
            </a:pPr>
            <a:r>
              <a:rPr lang="en-US" altLang="en-US" sz="2000" i="1"/>
              <a:t>the original. Nonlinear adjustments</a:t>
            </a:r>
          </a:p>
          <a:p>
            <a:pPr eaLnBrk="1" hangingPunct="1">
              <a:lnSpc>
                <a:spcPct val="90000"/>
              </a:lnSpc>
              <a:spcBef>
                <a:spcPct val="0"/>
              </a:spcBef>
              <a:buFontTx/>
              <a:buNone/>
            </a:pPr>
            <a:r>
              <a:rPr lang="en-US" altLang="en-US" sz="2000" i="1"/>
              <a:t>(e.g., changes to gamma settings) must</a:t>
            </a:r>
          </a:p>
          <a:p>
            <a:pPr eaLnBrk="1" hangingPunct="1">
              <a:lnSpc>
                <a:spcPct val="90000"/>
              </a:lnSpc>
              <a:spcBef>
                <a:spcPct val="0"/>
              </a:spcBef>
              <a:buFontTx/>
              <a:buNone/>
            </a:pPr>
            <a:r>
              <a:rPr lang="en-US" altLang="en-US" sz="2000" i="1"/>
              <a:t>be disclosed in the figure legend.</a:t>
            </a:r>
            <a:r>
              <a:rPr lang="ja-JP" altLang="en-US" sz="2000" i="1"/>
              <a:t>”</a:t>
            </a:r>
            <a:endParaRPr lang="en-US" altLang="en-US" sz="2000" i="1"/>
          </a:p>
        </p:txBody>
      </p:sp>
      <p:sp>
        <p:nvSpPr>
          <p:cNvPr id="38916" name="Text Box 5">
            <a:extLst>
              <a:ext uri="{FF2B5EF4-FFF2-40B4-BE49-F238E27FC236}">
                <a16:creationId xmlns:a16="http://schemas.microsoft.com/office/drawing/2014/main" id="{5A1C4651-E69D-2C41-BE47-F486441C7593}"/>
              </a:ext>
            </a:extLst>
          </p:cNvPr>
          <p:cNvSpPr txBox="1">
            <a:spLocks noChangeArrowheads="1"/>
          </p:cNvSpPr>
          <p:nvPr/>
        </p:nvSpPr>
        <p:spPr bwMode="auto">
          <a:xfrm>
            <a:off x="857250" y="6227763"/>
            <a:ext cx="4333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0070C0"/>
                </a:solidFill>
              </a:rPr>
              <a:t>Ref: The Journal of Cell Biology Volume 166, Number 1, 2004</a:t>
            </a:r>
          </a:p>
          <a:p>
            <a:pPr eaLnBrk="1" hangingPunct="1">
              <a:lnSpc>
                <a:spcPct val="90000"/>
              </a:lnSpc>
              <a:spcBef>
                <a:spcPct val="0"/>
              </a:spcBef>
              <a:buFontTx/>
              <a:buNone/>
            </a:pPr>
            <a:endParaRPr lang="en-US" altLang="en-US" sz="1000">
              <a:solidFill>
                <a:srgbClr val="0070C0"/>
              </a:solidFill>
            </a:endParaRPr>
          </a:p>
        </p:txBody>
      </p:sp>
      <p:sp>
        <p:nvSpPr>
          <p:cNvPr id="38917" name="TextBox 1">
            <a:extLst>
              <a:ext uri="{FF2B5EF4-FFF2-40B4-BE49-F238E27FC236}">
                <a16:creationId xmlns:a16="http://schemas.microsoft.com/office/drawing/2014/main" id="{50726E87-81F7-CF47-9CA7-B4DB18C19687}"/>
              </a:ext>
            </a:extLst>
          </p:cNvPr>
          <p:cNvSpPr txBox="1">
            <a:spLocks noChangeArrowheads="1"/>
          </p:cNvSpPr>
          <p:nvPr/>
        </p:nvSpPr>
        <p:spPr bwMode="auto">
          <a:xfrm>
            <a:off x="5935663" y="2540000"/>
            <a:ext cx="31400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When you ignore these rules you have cross the line of acceptable manipulation of images in science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3C379B1A-2F7E-AD47-B2AD-C9081B996A2D}"/>
              </a:ext>
            </a:extLst>
          </p:cNvPr>
          <p:cNvSpPr>
            <a:spLocks noGrp="1"/>
          </p:cNvSpPr>
          <p:nvPr>
            <p:ph type="title"/>
          </p:nvPr>
        </p:nvSpPr>
        <p:spPr>
          <a:xfrm>
            <a:off x="265113" y="215900"/>
            <a:ext cx="8642350" cy="828675"/>
          </a:xfrm>
        </p:spPr>
        <p:txBody>
          <a:bodyPr/>
          <a:lstStyle/>
          <a:p>
            <a:pPr>
              <a:defRPr/>
            </a:pPr>
            <a:r>
              <a:rPr lang="en-US">
                <a:cs typeface="+mj-cs"/>
              </a:rPr>
              <a:t>First rule</a:t>
            </a:r>
          </a:p>
        </p:txBody>
      </p:sp>
      <p:sp>
        <p:nvSpPr>
          <p:cNvPr id="40962" name="Date Placeholder 3">
            <a:extLst>
              <a:ext uri="{FF2B5EF4-FFF2-40B4-BE49-F238E27FC236}">
                <a16:creationId xmlns:a16="http://schemas.microsoft.com/office/drawing/2014/main" id="{A2D25DA4-6E9F-E043-8250-D53DE1AFCBF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F632A08-E08D-5E4E-BF89-A98397580608}" type="datetime10">
              <a:rPr lang="en-US" altLang="en-US" sz="1400" smtClean="0"/>
              <a:pPr>
                <a:spcBef>
                  <a:spcPct val="0"/>
                </a:spcBef>
                <a:buFontTx/>
                <a:buNone/>
              </a:pPr>
              <a:t>17:25</a:t>
            </a:fld>
            <a:endParaRPr lang="en-US" altLang="en-US" sz="1400"/>
          </a:p>
        </p:txBody>
      </p:sp>
      <p:sp>
        <p:nvSpPr>
          <p:cNvPr id="40963" name="Rectangle 4">
            <a:extLst>
              <a:ext uri="{FF2B5EF4-FFF2-40B4-BE49-F238E27FC236}">
                <a16:creationId xmlns:a16="http://schemas.microsoft.com/office/drawing/2014/main" id="{9DA08891-9A25-484D-A60D-E69C6C8E3F06}"/>
              </a:ext>
            </a:extLst>
          </p:cNvPr>
          <p:cNvSpPr>
            <a:spLocks noChangeArrowheads="1"/>
          </p:cNvSpPr>
          <p:nvPr/>
        </p:nvSpPr>
        <p:spPr bwMode="auto">
          <a:xfrm>
            <a:off x="484188" y="1138238"/>
            <a:ext cx="911701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ja-JP" altLang="en-US" i="1"/>
              <a:t>“</a:t>
            </a:r>
            <a:r>
              <a:rPr lang="en-US" altLang="ja-JP" i="1">
                <a:solidFill>
                  <a:srgbClr val="FF0000"/>
                </a:solidFill>
              </a:rPr>
              <a:t>No specific feature within an image may be enhanced, obscured, moved, removed,</a:t>
            </a:r>
          </a:p>
          <a:p>
            <a:pPr eaLnBrk="1" hangingPunct="1">
              <a:lnSpc>
                <a:spcPct val="90000"/>
              </a:lnSpc>
              <a:spcBef>
                <a:spcPct val="0"/>
              </a:spcBef>
              <a:buFontTx/>
              <a:buNone/>
            </a:pPr>
            <a:r>
              <a:rPr lang="en-US" altLang="en-US" i="1">
                <a:solidFill>
                  <a:srgbClr val="FF0000"/>
                </a:solidFill>
              </a:rPr>
              <a:t>or introduced</a:t>
            </a:r>
            <a:r>
              <a:rPr lang="ja-JP" altLang="en-US" i="1">
                <a:solidFill>
                  <a:srgbClr val="FF0000"/>
                </a:solidFill>
              </a:rPr>
              <a:t>”</a:t>
            </a:r>
            <a:endParaRPr lang="en-US" altLang="en-US">
              <a:solidFill>
                <a:srgbClr val="FF0000"/>
              </a:solidFill>
            </a:endParaRPr>
          </a:p>
        </p:txBody>
      </p:sp>
      <p:pic>
        <p:nvPicPr>
          <p:cNvPr id="40964" name="Picture 6">
            <a:extLst>
              <a:ext uri="{FF2B5EF4-FFF2-40B4-BE49-F238E27FC236}">
                <a16:creationId xmlns:a16="http://schemas.microsoft.com/office/drawing/2014/main" id="{34B00C19-F639-0748-83C0-DDC39FD86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2906713"/>
            <a:ext cx="681355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407D125-DB98-CB4E-8BF9-DB41669500E0}"/>
              </a:ext>
            </a:extLst>
          </p:cNvPr>
          <p:cNvSpPr>
            <a:spLocks noGrp="1"/>
          </p:cNvSpPr>
          <p:nvPr>
            <p:ph type="title"/>
          </p:nvPr>
        </p:nvSpPr>
        <p:spPr/>
        <p:txBody>
          <a:bodyPr/>
          <a:lstStyle/>
          <a:p>
            <a:pPr>
              <a:defRPr/>
            </a:pPr>
            <a:r>
              <a:rPr lang="en-US">
                <a:cs typeface="+mj-cs"/>
              </a:rPr>
              <a:t>2</a:t>
            </a:r>
            <a:r>
              <a:rPr lang="en-US" baseline="30000">
                <a:cs typeface="+mj-cs"/>
              </a:rPr>
              <a:t>nd</a:t>
            </a:r>
            <a:r>
              <a:rPr lang="en-US">
                <a:cs typeface="+mj-cs"/>
              </a:rPr>
              <a:t> Rule</a:t>
            </a:r>
          </a:p>
        </p:txBody>
      </p:sp>
      <p:sp>
        <p:nvSpPr>
          <p:cNvPr id="43010" name="Content Placeholder 2">
            <a:extLst>
              <a:ext uri="{FF2B5EF4-FFF2-40B4-BE49-F238E27FC236}">
                <a16:creationId xmlns:a16="http://schemas.microsoft.com/office/drawing/2014/main" id="{5049554E-F879-964F-91A1-66A10116BB76}"/>
              </a:ext>
            </a:extLst>
          </p:cNvPr>
          <p:cNvSpPr>
            <a:spLocks noGrp="1" noChangeArrowheads="1"/>
          </p:cNvSpPr>
          <p:nvPr>
            <p:ph idx="1"/>
          </p:nvPr>
        </p:nvSpPr>
        <p:spPr>
          <a:xfrm>
            <a:off x="479425" y="1600200"/>
            <a:ext cx="8642350" cy="3648075"/>
          </a:xfrm>
        </p:spPr>
        <p:txBody>
          <a:bodyPr/>
          <a:lstStyle/>
          <a:p>
            <a:pPr marL="0" indent="0">
              <a:buFontTx/>
              <a:buNone/>
            </a:pPr>
            <a:r>
              <a:rPr lang="en-US" altLang="en-US" i="1">
                <a:ea typeface="ＭＳ Ｐゴシック" panose="020B0600070205080204" pitchFamily="34" charset="-128"/>
              </a:rPr>
              <a:t>The grouping of images from different parts of the same gel, or from different gels, fields, or exposures must be made explicit by the arrangement of the figure (e.g., using dividing</a:t>
            </a:r>
          </a:p>
          <a:p>
            <a:pPr marL="0" indent="0">
              <a:buFontTx/>
              <a:buNone/>
            </a:pPr>
            <a:r>
              <a:rPr lang="en-US" altLang="en-US" i="1">
                <a:ea typeface="ＭＳ Ｐゴシック" panose="020B0600070205080204" pitchFamily="34" charset="-128"/>
              </a:rPr>
              <a:t>lines) and in the text of the figure legend.</a:t>
            </a:r>
          </a:p>
          <a:p>
            <a:pPr marL="0" indent="0"/>
            <a:endParaRPr lang="en-US" altLang="en-US">
              <a:ea typeface="ＭＳ Ｐゴシック" panose="020B0600070205080204" pitchFamily="34" charset="-128"/>
            </a:endParaRPr>
          </a:p>
        </p:txBody>
      </p:sp>
      <p:sp>
        <p:nvSpPr>
          <p:cNvPr id="43011" name="Date Placeholder 3">
            <a:extLst>
              <a:ext uri="{FF2B5EF4-FFF2-40B4-BE49-F238E27FC236}">
                <a16:creationId xmlns:a16="http://schemas.microsoft.com/office/drawing/2014/main" id="{F26A5721-317A-F449-BB2E-7929A8E3012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FCF0FAD-56EC-C04F-B06D-50259BCCF4D9}" type="datetime10">
              <a:rPr lang="en-US" altLang="en-US" sz="1400" smtClean="0"/>
              <a:pPr>
                <a:spcBef>
                  <a:spcPct val="0"/>
                </a:spcBef>
                <a:buFontTx/>
                <a:buNone/>
              </a:pPr>
              <a:t>17:25</a:t>
            </a:fld>
            <a:endParaRPr lang="en-US" altLang="en-US"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ED49A990-34B3-8742-829B-EF29DD34874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DB9C358-9B9F-504C-ADB4-A529DA27984D}" type="datetime10">
              <a:rPr lang="en-US" altLang="en-US" sz="1400" smtClean="0"/>
              <a:pPr>
                <a:spcBef>
                  <a:spcPct val="0"/>
                </a:spcBef>
                <a:buFontTx/>
                <a:buNone/>
              </a:pPr>
              <a:t>17:25</a:t>
            </a:fld>
            <a:endParaRPr lang="en-US" altLang="en-US" sz="1400"/>
          </a:p>
        </p:txBody>
      </p:sp>
      <p:sp>
        <p:nvSpPr>
          <p:cNvPr id="45058" name="Rectangle 2">
            <a:extLst>
              <a:ext uri="{FF2B5EF4-FFF2-40B4-BE49-F238E27FC236}">
                <a16:creationId xmlns:a16="http://schemas.microsoft.com/office/drawing/2014/main" id="{07B2DCBB-AB51-8C4E-A304-31B5C3D99A87}"/>
              </a:ext>
            </a:extLst>
          </p:cNvPr>
          <p:cNvSpPr>
            <a:spLocks noGrp="1" noChangeArrowheads="1"/>
          </p:cNvSpPr>
          <p:nvPr>
            <p:ph type="title"/>
          </p:nvPr>
        </p:nvSpPr>
        <p:spPr>
          <a:xfrm>
            <a:off x="5313363" y="274638"/>
            <a:ext cx="3808412" cy="1143000"/>
          </a:xfrm>
        </p:spPr>
        <p:txBody>
          <a:bodyPr/>
          <a:lstStyle/>
          <a:p>
            <a:pPr eaLnBrk="1" hangingPunct="1"/>
            <a:endParaRPr lang="en-US" altLang="en-US">
              <a:ea typeface="ＭＳ Ｐゴシック" panose="020B0600070205080204" pitchFamily="34" charset="-128"/>
            </a:endParaRPr>
          </a:p>
        </p:txBody>
      </p:sp>
      <p:sp>
        <p:nvSpPr>
          <p:cNvPr id="45059" name="Rectangle 3">
            <a:extLst>
              <a:ext uri="{FF2B5EF4-FFF2-40B4-BE49-F238E27FC236}">
                <a16:creationId xmlns:a16="http://schemas.microsoft.com/office/drawing/2014/main" id="{A12B539A-86F1-AA45-8067-FEDA299F3CA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5060" name="Picture 4">
            <a:extLst>
              <a:ext uri="{FF2B5EF4-FFF2-40B4-BE49-F238E27FC236}">
                <a16:creationId xmlns:a16="http://schemas.microsoft.com/office/drawing/2014/main" id="{25DBB769-E3BE-9746-967E-82D336CEB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6350"/>
            <a:ext cx="4854575" cy="644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1" name="Text Box 5">
            <a:extLst>
              <a:ext uri="{FF2B5EF4-FFF2-40B4-BE49-F238E27FC236}">
                <a16:creationId xmlns:a16="http://schemas.microsoft.com/office/drawing/2014/main" id="{89CB2716-C9E7-3C4E-8E4D-90FBC9FB1509}"/>
              </a:ext>
            </a:extLst>
          </p:cNvPr>
          <p:cNvSpPr txBox="1">
            <a:spLocks noChangeArrowheads="1"/>
          </p:cNvSpPr>
          <p:nvPr/>
        </p:nvSpPr>
        <p:spPr bwMode="auto">
          <a:xfrm>
            <a:off x="5313363" y="736600"/>
            <a:ext cx="3933825"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solidFill>
                  <a:srgbClr val="3333CC"/>
                </a:solidFill>
              </a:rPr>
              <a:t>Figure 6. </a:t>
            </a:r>
            <a:r>
              <a:rPr lang="en-US" altLang="en-US" sz="1800" b="1">
                <a:solidFill>
                  <a:srgbClr val="3333CC"/>
                </a:solidFill>
              </a:rPr>
              <a:t>Misrepresentation of image data.</a:t>
            </a:r>
          </a:p>
          <a:p>
            <a:pPr eaLnBrk="1" hangingPunct="1">
              <a:lnSpc>
                <a:spcPct val="90000"/>
              </a:lnSpc>
              <a:spcBef>
                <a:spcPct val="0"/>
              </a:spcBef>
              <a:buFontTx/>
              <a:buNone/>
            </a:pPr>
            <a:r>
              <a:rPr lang="en-US" altLang="en-US" sz="1800">
                <a:solidFill>
                  <a:srgbClr val="3333CC"/>
                </a:solidFill>
              </a:rPr>
              <a:t>Cells from various fields have been juxtaposed in a single image, giving the impression that they were present in the same microscope</a:t>
            </a:r>
          </a:p>
          <a:p>
            <a:pPr eaLnBrk="1" hangingPunct="1">
              <a:lnSpc>
                <a:spcPct val="90000"/>
              </a:lnSpc>
              <a:spcBef>
                <a:spcPct val="0"/>
              </a:spcBef>
              <a:buFontTx/>
              <a:buNone/>
            </a:pPr>
            <a:r>
              <a:rPr lang="en-US" altLang="en-US" sz="1800">
                <a:solidFill>
                  <a:srgbClr val="3333CC"/>
                </a:solidFill>
              </a:rPr>
              <a:t>field. A manipulated panel is</a:t>
            </a:r>
          </a:p>
          <a:p>
            <a:pPr eaLnBrk="1" hangingPunct="1">
              <a:lnSpc>
                <a:spcPct val="90000"/>
              </a:lnSpc>
              <a:spcBef>
                <a:spcPct val="0"/>
              </a:spcBef>
              <a:buFontTx/>
              <a:buNone/>
            </a:pPr>
            <a:r>
              <a:rPr lang="en-US" altLang="en-US" sz="1800">
                <a:solidFill>
                  <a:srgbClr val="3333CC"/>
                </a:solidFill>
              </a:rPr>
              <a:t>shown at the top. The same panel, with the contrast adjusted by us to reveal the manipulation, is shown at the bottom.</a:t>
            </a:r>
          </a:p>
          <a:p>
            <a:pPr eaLnBrk="1" hangingPunct="1">
              <a:lnSpc>
                <a:spcPct val="90000"/>
              </a:lnSpc>
              <a:spcBef>
                <a:spcPct val="0"/>
              </a:spcBef>
              <a:buFontTx/>
              <a:buNone/>
            </a:pPr>
            <a:endParaRPr lang="en-US" altLang="en-US" sz="1800">
              <a:solidFill>
                <a:srgbClr val="3333CC"/>
              </a:solidFill>
            </a:endParaRPr>
          </a:p>
        </p:txBody>
      </p:sp>
      <p:sp>
        <p:nvSpPr>
          <p:cNvPr id="45062" name="Text Box 6">
            <a:extLst>
              <a:ext uri="{FF2B5EF4-FFF2-40B4-BE49-F238E27FC236}">
                <a16:creationId xmlns:a16="http://schemas.microsoft.com/office/drawing/2014/main" id="{10683584-2755-1747-9AFD-A3550BF0D028}"/>
              </a:ext>
            </a:extLst>
          </p:cNvPr>
          <p:cNvSpPr txBox="1">
            <a:spLocks noChangeArrowheads="1"/>
          </p:cNvSpPr>
          <p:nvPr/>
        </p:nvSpPr>
        <p:spPr bwMode="auto">
          <a:xfrm>
            <a:off x="5218113" y="6280150"/>
            <a:ext cx="40767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8A8A8A"/>
                </a:solidFill>
              </a:rPr>
              <a:t>Ref: The Journal of Cell Biology Volume 166, Number 1, 2004</a:t>
            </a:r>
          </a:p>
          <a:p>
            <a:pPr eaLnBrk="1" hangingPunct="1">
              <a:lnSpc>
                <a:spcPct val="90000"/>
              </a:lnSpc>
              <a:spcBef>
                <a:spcPct val="0"/>
              </a:spcBef>
              <a:buFontTx/>
              <a:buNone/>
            </a:pPr>
            <a:endParaRPr lang="en-US" altLang="en-US" sz="1000">
              <a:solidFill>
                <a:srgbClr val="8A8A8A"/>
              </a:solidFill>
            </a:endParaRPr>
          </a:p>
        </p:txBody>
      </p:sp>
      <p:sp>
        <p:nvSpPr>
          <p:cNvPr id="2" name="Rectangle 1">
            <a:extLst>
              <a:ext uri="{FF2B5EF4-FFF2-40B4-BE49-F238E27FC236}">
                <a16:creationId xmlns:a16="http://schemas.microsoft.com/office/drawing/2014/main" id="{2B095E26-F1B4-E248-B787-91A2CAD3640B}"/>
              </a:ext>
            </a:extLst>
          </p:cNvPr>
          <p:cNvSpPr>
            <a:spLocks noChangeArrowheads="1"/>
          </p:cNvSpPr>
          <p:nvPr/>
        </p:nvSpPr>
        <p:spPr bwMode="auto">
          <a:xfrm>
            <a:off x="0" y="3429000"/>
            <a:ext cx="5218113" cy="318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45064" name="5-Point Star 2">
            <a:extLst>
              <a:ext uri="{FF2B5EF4-FFF2-40B4-BE49-F238E27FC236}">
                <a16:creationId xmlns:a16="http://schemas.microsoft.com/office/drawing/2014/main" id="{A589260B-92BC-A94D-8B4D-9ABCC5F739FF}"/>
              </a:ext>
            </a:extLst>
          </p:cNvPr>
          <p:cNvSpPr>
            <a:spLocks/>
          </p:cNvSpPr>
          <p:nvPr/>
        </p:nvSpPr>
        <p:spPr bwMode="auto">
          <a:xfrm>
            <a:off x="7280275" y="6448425"/>
            <a:ext cx="107950" cy="214313"/>
          </a:xfrm>
          <a:custGeom>
            <a:avLst/>
            <a:gdLst>
              <a:gd name="T0" fmla="*/ 0 w 107950"/>
              <a:gd name="T1" fmla="*/ 81860 h 214313"/>
              <a:gd name="T2" fmla="*/ 41233 w 107950"/>
              <a:gd name="T3" fmla="*/ 81861 h 214313"/>
              <a:gd name="T4" fmla="*/ 53975 w 107950"/>
              <a:gd name="T5" fmla="*/ 0 h 214313"/>
              <a:gd name="T6" fmla="*/ 66717 w 107950"/>
              <a:gd name="T7" fmla="*/ 81861 h 214313"/>
              <a:gd name="T8" fmla="*/ 107950 w 107950"/>
              <a:gd name="T9" fmla="*/ 81860 h 214313"/>
              <a:gd name="T10" fmla="*/ 74591 w 107950"/>
              <a:gd name="T11" fmla="*/ 132452 h 214313"/>
              <a:gd name="T12" fmla="*/ 87333 w 107950"/>
              <a:gd name="T13" fmla="*/ 214312 h 214313"/>
              <a:gd name="T14" fmla="*/ 53975 w 107950"/>
              <a:gd name="T15" fmla="*/ 163719 h 214313"/>
              <a:gd name="T16" fmla="*/ 20617 w 107950"/>
              <a:gd name="T17" fmla="*/ 214312 h 214313"/>
              <a:gd name="T18" fmla="*/ 33359 w 107950"/>
              <a:gd name="T19" fmla="*/ 132452 h 214313"/>
              <a:gd name="T20" fmla="*/ 0 w 107950"/>
              <a:gd name="T21" fmla="*/ 81860 h 2143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950" h="214313">
                <a:moveTo>
                  <a:pt x="0" y="81860"/>
                </a:moveTo>
                <a:lnTo>
                  <a:pt x="41233" y="81861"/>
                </a:lnTo>
                <a:lnTo>
                  <a:pt x="53975" y="0"/>
                </a:lnTo>
                <a:lnTo>
                  <a:pt x="66717" y="81861"/>
                </a:lnTo>
                <a:lnTo>
                  <a:pt x="107950" y="81860"/>
                </a:lnTo>
                <a:lnTo>
                  <a:pt x="74591" y="132452"/>
                </a:lnTo>
                <a:lnTo>
                  <a:pt x="87333" y="214312"/>
                </a:lnTo>
                <a:lnTo>
                  <a:pt x="53975" y="163719"/>
                </a:lnTo>
                <a:lnTo>
                  <a:pt x="20617" y="214312"/>
                </a:lnTo>
                <a:lnTo>
                  <a:pt x="33359" y="132452"/>
                </a:lnTo>
                <a:lnTo>
                  <a:pt x="0" y="8186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5-Point Star 3">
            <a:extLst>
              <a:ext uri="{FF2B5EF4-FFF2-40B4-BE49-F238E27FC236}">
                <a16:creationId xmlns:a16="http://schemas.microsoft.com/office/drawing/2014/main" id="{8E5E9A4C-12BB-354F-A5F0-AFF4E6AF936A}"/>
              </a:ext>
            </a:extLst>
          </p:cNvPr>
          <p:cNvSpPr/>
          <p:nvPr/>
        </p:nvSpPr>
        <p:spPr bwMode="auto">
          <a:xfrm>
            <a:off x="8123238" y="6554788"/>
            <a:ext cx="212725" cy="214312"/>
          </a:xfrm>
          <a:prstGeom prst="star5">
            <a:avLst/>
          </a:prstGeom>
          <a:solidFill>
            <a:schemeClr val="tx1">
              <a:lumMod val="50000"/>
              <a:lumOff val="50000"/>
            </a:schemeClr>
          </a:solidFill>
          <a:ln>
            <a:noFill/>
          </a:ln>
          <a:effectLst/>
        </p:spPr>
        <p:txBody>
          <a:bodyPr/>
          <a:lstStyle/>
          <a:p>
            <a:pPr eaLnBrk="1" hangingPunct="1">
              <a:lnSpc>
                <a:spcPct val="90000"/>
              </a:lnSpc>
              <a:defRPr/>
            </a:pPr>
            <a:endParaRPr lang="en-US">
              <a:latin typeface="Arial" charset="0"/>
              <a:ea typeface="+mn-ea"/>
              <a:cs typeface="Times New Roman" pitchFamily="18" charset="0"/>
            </a:endParaRPr>
          </a:p>
        </p:txBody>
      </p:sp>
      <p:sp>
        <p:nvSpPr>
          <p:cNvPr id="5" name="TextBox 4">
            <a:extLst>
              <a:ext uri="{FF2B5EF4-FFF2-40B4-BE49-F238E27FC236}">
                <a16:creationId xmlns:a16="http://schemas.microsoft.com/office/drawing/2014/main" id="{CAA33D42-6ABF-1349-8A5A-EE40F0DE4FA9}"/>
              </a:ext>
            </a:extLst>
          </p:cNvPr>
          <p:cNvSpPr txBox="1">
            <a:spLocks noChangeArrowheads="1"/>
          </p:cNvSpPr>
          <p:nvPr/>
        </p:nvSpPr>
        <p:spPr bwMode="auto">
          <a:xfrm>
            <a:off x="5372100" y="4027488"/>
            <a:ext cx="3814763"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Retracted Paper:</a:t>
            </a:r>
          </a:p>
          <a:p>
            <a:pPr eaLnBrk="1" hangingPunct="1">
              <a:lnSpc>
                <a:spcPct val="90000"/>
              </a:lnSpc>
              <a:spcBef>
                <a:spcPct val="0"/>
              </a:spcBef>
              <a:buFontTx/>
              <a:buNone/>
            </a:pPr>
            <a:r>
              <a:rPr lang="en-US" altLang="en-US" sz="2400"/>
              <a:t>Author charged with Fraud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xit" presetSubtype="0" fill="hold"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4D9DA0D-3212-1D48-9E02-FFF7F6DD370F}"/>
              </a:ext>
            </a:extLst>
          </p:cNvPr>
          <p:cNvSpPr>
            <a:spLocks noGrp="1"/>
          </p:cNvSpPr>
          <p:nvPr>
            <p:ph type="title"/>
          </p:nvPr>
        </p:nvSpPr>
        <p:spPr/>
        <p:txBody>
          <a:bodyPr/>
          <a:lstStyle/>
          <a:p>
            <a:pPr>
              <a:defRPr/>
            </a:pPr>
            <a:r>
              <a:rPr lang="en-US">
                <a:cs typeface="+mj-cs"/>
              </a:rPr>
              <a:t>3</a:t>
            </a:r>
            <a:r>
              <a:rPr lang="en-US" baseline="30000">
                <a:cs typeface="+mj-cs"/>
              </a:rPr>
              <a:t>rd</a:t>
            </a:r>
            <a:r>
              <a:rPr lang="en-US">
                <a:cs typeface="+mj-cs"/>
              </a:rPr>
              <a:t> rule</a:t>
            </a:r>
          </a:p>
        </p:txBody>
      </p:sp>
      <p:sp>
        <p:nvSpPr>
          <p:cNvPr id="47106" name="Content Placeholder 2">
            <a:extLst>
              <a:ext uri="{FF2B5EF4-FFF2-40B4-BE49-F238E27FC236}">
                <a16:creationId xmlns:a16="http://schemas.microsoft.com/office/drawing/2014/main" id="{62D9A6C6-F18B-B649-842E-5874AAB71C43}"/>
              </a:ext>
            </a:extLst>
          </p:cNvPr>
          <p:cNvSpPr>
            <a:spLocks noGrp="1" noChangeArrowheads="1"/>
          </p:cNvSpPr>
          <p:nvPr>
            <p:ph idx="1"/>
          </p:nvPr>
        </p:nvSpPr>
        <p:spPr>
          <a:xfrm>
            <a:off x="479425" y="1600200"/>
            <a:ext cx="8926513" cy="3516313"/>
          </a:xfrm>
        </p:spPr>
        <p:txBody>
          <a:bodyPr/>
          <a:lstStyle/>
          <a:p>
            <a:pPr marL="0" indent="0">
              <a:buFontTx/>
              <a:buNone/>
            </a:pPr>
            <a:r>
              <a:rPr lang="en-US" altLang="en-US" i="1">
                <a:ea typeface="ＭＳ Ｐゴシック" panose="020B0600070205080204" pitchFamily="34" charset="-128"/>
              </a:rPr>
              <a:t>Adjustments of brightness, contrast, or color balance are acceptable if they are applied to the whole image and as long as they do not obscure or eliminate any information present in the original.</a:t>
            </a:r>
            <a:endParaRPr lang="en-US" altLang="en-US">
              <a:ea typeface="ＭＳ Ｐゴシック" panose="020B0600070205080204" pitchFamily="34" charset="-128"/>
            </a:endParaRPr>
          </a:p>
        </p:txBody>
      </p:sp>
      <p:sp>
        <p:nvSpPr>
          <p:cNvPr id="47107" name="Date Placeholder 3">
            <a:extLst>
              <a:ext uri="{FF2B5EF4-FFF2-40B4-BE49-F238E27FC236}">
                <a16:creationId xmlns:a16="http://schemas.microsoft.com/office/drawing/2014/main" id="{81066B94-C56A-854A-B914-B31CE57E7B0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24E979-6402-EA4D-B229-E1879F5B2D7D}" type="datetime10">
              <a:rPr lang="en-US" altLang="en-US" sz="1400" smtClean="0"/>
              <a:pPr>
                <a:spcBef>
                  <a:spcPct val="0"/>
                </a:spcBef>
                <a:buFontTx/>
                <a:buNone/>
              </a:pPr>
              <a:t>17:25</a:t>
            </a:fld>
            <a:endParaRPr lang="en-US" altLang="en-US" sz="1400"/>
          </a:p>
        </p:txBody>
      </p:sp>
      <p:sp>
        <p:nvSpPr>
          <p:cNvPr id="47108" name="TextBox 1">
            <a:extLst>
              <a:ext uri="{FF2B5EF4-FFF2-40B4-BE49-F238E27FC236}">
                <a16:creationId xmlns:a16="http://schemas.microsoft.com/office/drawing/2014/main" id="{F4DAF6A9-591C-7648-8D07-6820BDCFDAA7}"/>
              </a:ext>
            </a:extLst>
          </p:cNvPr>
          <p:cNvSpPr txBox="1">
            <a:spLocks noChangeArrowheads="1"/>
          </p:cNvSpPr>
          <p:nvPr/>
        </p:nvSpPr>
        <p:spPr bwMode="auto">
          <a:xfrm>
            <a:off x="254000" y="4591050"/>
            <a:ext cx="878363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b="1">
                <a:solidFill>
                  <a:srgbClr val="FF0000"/>
                </a:solidFill>
              </a:rPr>
              <a:t>BUT</a:t>
            </a:r>
            <a:r>
              <a:rPr lang="en-US" altLang="en-US" sz="2400">
                <a:solidFill>
                  <a:srgbClr val="FF0000"/>
                </a:solidFill>
              </a:rPr>
              <a:t> – </a:t>
            </a:r>
          </a:p>
          <a:p>
            <a:pPr eaLnBrk="1" hangingPunct="1">
              <a:lnSpc>
                <a:spcPct val="90000"/>
              </a:lnSpc>
              <a:spcBef>
                <a:spcPct val="0"/>
              </a:spcBef>
              <a:buFontTx/>
              <a:buNone/>
            </a:pPr>
            <a:r>
              <a:rPr lang="en-US" altLang="en-US" sz="2400">
                <a:solidFill>
                  <a:srgbClr val="FF0000"/>
                </a:solidFill>
              </a:rPr>
              <a:t>don</a:t>
            </a:r>
            <a:r>
              <a:rPr lang="ja-JP" altLang="en-US" sz="2400">
                <a:solidFill>
                  <a:srgbClr val="FF0000"/>
                </a:solidFill>
              </a:rPr>
              <a:t>’</a:t>
            </a:r>
            <a:r>
              <a:rPr lang="en-US" altLang="ja-JP" sz="2400">
                <a:solidFill>
                  <a:srgbClr val="FF0000"/>
                </a:solidFill>
              </a:rPr>
              <a:t>t change the controls differently to experimental images….</a:t>
            </a:r>
            <a:endParaRPr lang="en-US" altLang="en-US" sz="240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2B442B5C-B168-FE4B-B391-AA6FF6E6A7A1}"/>
              </a:ext>
            </a:extLst>
          </p:cNvPr>
          <p:cNvSpPr>
            <a:spLocks noGrp="1"/>
          </p:cNvSpPr>
          <p:nvPr>
            <p:ph type="title"/>
          </p:nvPr>
        </p:nvSpPr>
        <p:spPr>
          <a:xfrm>
            <a:off x="384175" y="155575"/>
            <a:ext cx="8642350" cy="615950"/>
          </a:xfrm>
        </p:spPr>
        <p:txBody>
          <a:bodyPr/>
          <a:lstStyle/>
          <a:p>
            <a:pPr>
              <a:defRPr/>
            </a:pPr>
            <a:r>
              <a:rPr lang="en-US">
                <a:cs typeface="+mj-cs"/>
              </a:rPr>
              <a:t>Manipulated Images</a:t>
            </a:r>
          </a:p>
        </p:txBody>
      </p:sp>
      <p:sp>
        <p:nvSpPr>
          <p:cNvPr id="49154" name="Content Placeholder 2">
            <a:extLst>
              <a:ext uri="{FF2B5EF4-FFF2-40B4-BE49-F238E27FC236}">
                <a16:creationId xmlns:a16="http://schemas.microsoft.com/office/drawing/2014/main" id="{2EBF6791-4EA3-2447-B683-F7CD38A1C23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49155" name="Date Placeholder 3">
            <a:extLst>
              <a:ext uri="{FF2B5EF4-FFF2-40B4-BE49-F238E27FC236}">
                <a16:creationId xmlns:a16="http://schemas.microsoft.com/office/drawing/2014/main" id="{88B62FCD-3BFB-4A4C-97EE-6E56DC92218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A15F75D-58BA-8143-9B68-F7FA01D08525}" type="datetime10">
              <a:rPr lang="en-US" altLang="en-US" sz="1400" smtClean="0"/>
              <a:pPr>
                <a:spcBef>
                  <a:spcPct val="0"/>
                </a:spcBef>
                <a:buFontTx/>
                <a:buNone/>
              </a:pPr>
              <a:t>17:25</a:t>
            </a:fld>
            <a:endParaRPr lang="en-US" altLang="en-US" sz="1400"/>
          </a:p>
        </p:txBody>
      </p:sp>
      <p:pic>
        <p:nvPicPr>
          <p:cNvPr id="49156" name="Picture 2">
            <a:extLst>
              <a:ext uri="{FF2B5EF4-FFF2-40B4-BE49-F238E27FC236}">
                <a16:creationId xmlns:a16="http://schemas.microsoft.com/office/drawing/2014/main" id="{71B9D6A9-A100-4A41-9346-AD746C398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3113"/>
            <a:ext cx="368458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a:extLst>
              <a:ext uri="{FF2B5EF4-FFF2-40B4-BE49-F238E27FC236}">
                <a16:creationId xmlns:a16="http://schemas.microsoft.com/office/drawing/2014/main" id="{B19302BF-9088-864F-85A4-DB25BA74D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73113"/>
            <a:ext cx="368458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4">
            <a:extLst>
              <a:ext uri="{FF2B5EF4-FFF2-40B4-BE49-F238E27FC236}">
                <a16:creationId xmlns:a16="http://schemas.microsoft.com/office/drawing/2014/main" id="{06DBB039-D629-3544-BF35-9547E7926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716338"/>
            <a:ext cx="36353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5">
            <a:extLst>
              <a:ext uri="{FF2B5EF4-FFF2-40B4-BE49-F238E27FC236}">
                <a16:creationId xmlns:a16="http://schemas.microsoft.com/office/drawing/2014/main" id="{AFD33CB5-0998-4342-A237-19AEF40DF8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225" y="3716338"/>
            <a:ext cx="36353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3266159-FFF9-7E40-8AB6-A88B381B6F5F}"/>
              </a:ext>
            </a:extLst>
          </p:cNvPr>
          <p:cNvSpPr>
            <a:spLocks noGrp="1"/>
          </p:cNvSpPr>
          <p:nvPr>
            <p:ph type="title"/>
          </p:nvPr>
        </p:nvSpPr>
        <p:spPr>
          <a:xfrm>
            <a:off x="479425" y="274638"/>
            <a:ext cx="8642350" cy="984250"/>
          </a:xfrm>
        </p:spPr>
        <p:txBody>
          <a:bodyPr/>
          <a:lstStyle/>
          <a:p>
            <a:pPr>
              <a:defRPr/>
            </a:pPr>
            <a:r>
              <a:rPr lang="en-US">
                <a:cs typeface="+mj-cs"/>
              </a:rPr>
              <a:t>4th Rule</a:t>
            </a:r>
          </a:p>
        </p:txBody>
      </p:sp>
      <p:sp>
        <p:nvSpPr>
          <p:cNvPr id="51202" name="Content Placeholder 2">
            <a:extLst>
              <a:ext uri="{FF2B5EF4-FFF2-40B4-BE49-F238E27FC236}">
                <a16:creationId xmlns:a16="http://schemas.microsoft.com/office/drawing/2014/main" id="{ED3B21F9-534D-8F46-9AFA-C7681CAE2244}"/>
              </a:ext>
            </a:extLst>
          </p:cNvPr>
          <p:cNvSpPr>
            <a:spLocks noGrp="1" noChangeArrowheads="1"/>
          </p:cNvSpPr>
          <p:nvPr>
            <p:ph idx="1"/>
          </p:nvPr>
        </p:nvSpPr>
        <p:spPr>
          <a:xfrm>
            <a:off x="479425" y="1223963"/>
            <a:ext cx="8642350" cy="2205037"/>
          </a:xfrm>
        </p:spPr>
        <p:txBody>
          <a:bodyPr/>
          <a:lstStyle/>
          <a:p>
            <a:r>
              <a:rPr lang="en-US" altLang="en-US" i="1">
                <a:ea typeface="ＭＳ Ｐゴシック" panose="020B0600070205080204" pitchFamily="34" charset="-128"/>
              </a:rPr>
              <a:t>Nonlinear adjustments (e.g., changes to gamma settings) must be disclosed in the figure legend.</a:t>
            </a:r>
            <a:r>
              <a:rPr lang="ja-JP" altLang="en-US" i="1">
                <a:ea typeface="ＭＳ Ｐゴシック" panose="020B0600070205080204" pitchFamily="34" charset="-128"/>
              </a:rPr>
              <a:t>”</a:t>
            </a:r>
            <a:endParaRPr lang="en-US" altLang="ja-JP" i="1">
              <a:ea typeface="ＭＳ Ｐゴシック" panose="020B0600070205080204" pitchFamily="34" charset="-128"/>
            </a:endParaRPr>
          </a:p>
          <a:p>
            <a:endParaRPr lang="en-US" altLang="en-US">
              <a:ea typeface="ＭＳ Ｐゴシック" panose="020B0600070205080204" pitchFamily="34" charset="-128"/>
            </a:endParaRPr>
          </a:p>
        </p:txBody>
      </p:sp>
      <p:sp>
        <p:nvSpPr>
          <p:cNvPr id="51203" name="Date Placeholder 3">
            <a:extLst>
              <a:ext uri="{FF2B5EF4-FFF2-40B4-BE49-F238E27FC236}">
                <a16:creationId xmlns:a16="http://schemas.microsoft.com/office/drawing/2014/main" id="{38CA2D22-D1AD-4247-A22F-9B0F44CB6EE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9BEF30B-9032-AD4D-AA56-22BC34665649}" type="datetime10">
              <a:rPr lang="en-US" altLang="en-US" sz="1400" smtClean="0"/>
              <a:pPr>
                <a:spcBef>
                  <a:spcPct val="0"/>
                </a:spcBef>
                <a:buFontTx/>
                <a:buNone/>
              </a:pPr>
              <a:t>17:25</a:t>
            </a:fld>
            <a:endParaRPr lang="en-US" altLang="en-US" sz="1400"/>
          </a:p>
        </p:txBody>
      </p:sp>
      <p:pic>
        <p:nvPicPr>
          <p:cNvPr id="51204" name="Picture 5">
            <a:extLst>
              <a:ext uri="{FF2B5EF4-FFF2-40B4-BE49-F238E27FC236}">
                <a16:creationId xmlns:a16="http://schemas.microsoft.com/office/drawing/2014/main" id="{DB50731C-7407-C940-8925-BDA9F539C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2968625"/>
            <a:ext cx="29273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a:extLst>
              <a:ext uri="{FF2B5EF4-FFF2-40B4-BE49-F238E27FC236}">
                <a16:creationId xmlns:a16="http://schemas.microsoft.com/office/drawing/2014/main" id="{36E7E860-AD0C-0346-9F62-4A8B64271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75" y="2968625"/>
            <a:ext cx="292893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7">
            <a:extLst>
              <a:ext uri="{FF2B5EF4-FFF2-40B4-BE49-F238E27FC236}">
                <a16:creationId xmlns:a16="http://schemas.microsoft.com/office/drawing/2014/main" id="{C0616296-3560-2443-AB39-3C93A01D7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113" y="2968625"/>
            <a:ext cx="292893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Box 1">
            <a:extLst>
              <a:ext uri="{FF2B5EF4-FFF2-40B4-BE49-F238E27FC236}">
                <a16:creationId xmlns:a16="http://schemas.microsoft.com/office/drawing/2014/main" id="{9C622713-7777-6843-A4E8-60E136F4DE9A}"/>
              </a:ext>
            </a:extLst>
          </p:cNvPr>
          <p:cNvSpPr txBox="1">
            <a:spLocks noChangeArrowheads="1"/>
          </p:cNvSpPr>
          <p:nvPr/>
        </p:nvSpPr>
        <p:spPr bwMode="auto">
          <a:xfrm>
            <a:off x="396875" y="5308600"/>
            <a:ext cx="90281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Gama has been changed to change the </a:t>
            </a:r>
            <a:r>
              <a:rPr lang="ja-JP" altLang="en-US" sz="2000"/>
              <a:t>“</a:t>
            </a:r>
            <a:r>
              <a:rPr lang="en-US" altLang="ja-JP" sz="2000"/>
              <a:t>level</a:t>
            </a:r>
            <a:r>
              <a:rPr lang="ja-JP" altLang="en-US" sz="2000"/>
              <a:t>”</a:t>
            </a:r>
            <a:r>
              <a:rPr lang="en-US" altLang="ja-JP" sz="2000"/>
              <a:t> of green intensity</a:t>
            </a:r>
          </a:p>
          <a:p>
            <a:pPr eaLnBrk="1" hangingPunct="1">
              <a:lnSpc>
                <a:spcPct val="90000"/>
              </a:lnSpc>
              <a:spcBef>
                <a:spcPct val="0"/>
              </a:spcBef>
              <a:buFontTx/>
              <a:buNone/>
            </a:pPr>
            <a:r>
              <a:rPr lang="en-US" altLang="en-US" sz="2000"/>
              <a:t>But if you do this to obscure or reduce the apparent presence of one component, this is fraud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AE581FEF-12BC-DC43-A07A-A2EB86D2550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E4898FF-56CB-0E49-BE5D-4E0761EB7AF7}" type="datetime10">
              <a:rPr lang="en-US" altLang="en-US" sz="1400" smtClean="0"/>
              <a:pPr>
                <a:spcBef>
                  <a:spcPct val="0"/>
                </a:spcBef>
                <a:buFontTx/>
                <a:buNone/>
              </a:pPr>
              <a:t>17:25</a:t>
            </a:fld>
            <a:endParaRPr lang="en-US" altLang="en-US" sz="1400"/>
          </a:p>
        </p:txBody>
      </p:sp>
      <p:sp>
        <p:nvSpPr>
          <p:cNvPr id="19459" name="Rectangle 2">
            <a:extLst>
              <a:ext uri="{FF2B5EF4-FFF2-40B4-BE49-F238E27FC236}">
                <a16:creationId xmlns:a16="http://schemas.microsoft.com/office/drawing/2014/main" id="{E48AA3C2-966E-EF43-8F73-BFDA01FF780F}"/>
              </a:ext>
            </a:extLst>
          </p:cNvPr>
          <p:cNvSpPr>
            <a:spLocks noGrp="1" noChangeArrowheads="1"/>
          </p:cNvSpPr>
          <p:nvPr>
            <p:ph type="title"/>
          </p:nvPr>
        </p:nvSpPr>
        <p:spPr>
          <a:xfrm>
            <a:off x="479425" y="274638"/>
            <a:ext cx="8642350" cy="777875"/>
          </a:xfrm>
        </p:spPr>
        <p:txBody>
          <a:bodyPr/>
          <a:lstStyle/>
          <a:p>
            <a:pPr eaLnBrk="1" hangingPunct="1">
              <a:defRPr/>
            </a:pPr>
            <a:r>
              <a:rPr lang="en-US" sz="2800" b="1">
                <a:cs typeface="+mj-cs"/>
              </a:rPr>
              <a:t>Cleaning up background</a:t>
            </a:r>
          </a:p>
        </p:txBody>
      </p:sp>
      <p:sp>
        <p:nvSpPr>
          <p:cNvPr id="53251" name="Rectangle 3">
            <a:extLst>
              <a:ext uri="{FF2B5EF4-FFF2-40B4-BE49-F238E27FC236}">
                <a16:creationId xmlns:a16="http://schemas.microsoft.com/office/drawing/2014/main" id="{7A6F801C-9A5F-1747-9E50-2BDAC41C47EB}"/>
              </a:ext>
            </a:extLst>
          </p:cNvPr>
          <p:cNvSpPr>
            <a:spLocks noGrp="1" noChangeArrowheads="1"/>
          </p:cNvSpPr>
          <p:nvPr>
            <p:ph type="body" idx="1"/>
          </p:nvPr>
        </p:nvSpPr>
        <p:spPr>
          <a:xfrm>
            <a:off x="555625" y="1219200"/>
            <a:ext cx="8489950" cy="2414588"/>
          </a:xfrm>
          <a:solidFill>
            <a:srgbClr val="CCECFF"/>
          </a:solidFill>
          <a:ln>
            <a:solidFill>
              <a:schemeClr val="bg2"/>
            </a:solidFill>
            <a:miter lim="800000"/>
            <a:headEnd/>
            <a:tailEnd/>
          </a:ln>
        </p:spPr>
        <p:txBody>
          <a:bodyPr/>
          <a:lstStyle/>
          <a:p>
            <a:pPr eaLnBrk="1" hangingPunct="1">
              <a:buFontTx/>
              <a:buNone/>
            </a:pPr>
            <a:r>
              <a:rPr lang="en-US" altLang="en-US" sz="2000">
                <a:ea typeface="ＭＳ Ｐゴシック" panose="020B0600070205080204" pitchFamily="34" charset="-128"/>
              </a:rPr>
              <a:t>	</a:t>
            </a:r>
            <a:r>
              <a:rPr lang="ja-JP" altLang="en-US" sz="2000">
                <a:ea typeface="ＭＳ Ｐゴシック" panose="020B0600070205080204" pitchFamily="34" charset="-128"/>
              </a:rPr>
              <a:t>“</a:t>
            </a:r>
            <a:r>
              <a:rPr lang="en-US" altLang="ja-JP" sz="2000" i="1">
                <a:ea typeface="ＭＳ Ｐゴシック" panose="020B0600070205080204" pitchFamily="34" charset="-128"/>
              </a:rPr>
              <a:t>It is very tempting to use the tool variously known as </a:t>
            </a:r>
            <a:r>
              <a:rPr lang="ja-JP" altLang="en-US" sz="2000" i="1">
                <a:ea typeface="ＭＳ Ｐゴシック" panose="020B0600070205080204" pitchFamily="34" charset="-128"/>
              </a:rPr>
              <a:t>“</a:t>
            </a:r>
            <a:r>
              <a:rPr lang="en-US" altLang="ja-JP" sz="2000" i="1">
                <a:ea typeface="ＭＳ Ｐゴシック" panose="020B0600070205080204" pitchFamily="34" charset="-128"/>
              </a:rPr>
              <a:t>Rubber Stamp</a:t>
            </a:r>
            <a:r>
              <a:rPr lang="ja-JP" altLang="en-US" sz="2000" i="1">
                <a:ea typeface="ＭＳ Ｐゴシック" panose="020B0600070205080204" pitchFamily="34" charset="-128"/>
              </a:rPr>
              <a:t>”</a:t>
            </a:r>
            <a:r>
              <a:rPr lang="en-US" altLang="ja-JP" sz="2000" i="1">
                <a:ea typeface="ＭＳ Ｐゴシック" panose="020B0600070205080204" pitchFamily="34" charset="-128"/>
              </a:rPr>
              <a:t> or </a:t>
            </a:r>
            <a:r>
              <a:rPr lang="ja-JP" altLang="en-US" sz="2000" i="1">
                <a:ea typeface="ＭＳ Ｐゴシック" panose="020B0600070205080204" pitchFamily="34" charset="-128"/>
              </a:rPr>
              <a:t>“</a:t>
            </a:r>
            <a:r>
              <a:rPr lang="en-US" altLang="ja-JP" sz="2000" i="1">
                <a:ea typeface="ＭＳ Ｐゴシック" panose="020B0600070205080204" pitchFamily="34" charset="-128"/>
              </a:rPr>
              <a:t>Clone Stamp</a:t>
            </a:r>
            <a:r>
              <a:rPr lang="ja-JP" altLang="en-US" sz="2000" i="1">
                <a:ea typeface="ＭＳ Ｐゴシック" panose="020B0600070205080204" pitchFamily="34" charset="-128"/>
              </a:rPr>
              <a:t>”</a:t>
            </a:r>
            <a:r>
              <a:rPr lang="en-US" altLang="ja-JP" sz="2000" i="1">
                <a:ea typeface="ＭＳ Ｐゴシック" panose="020B0600070205080204" pitchFamily="34" charset="-128"/>
              </a:rPr>
              <a:t> in Photoshop to clean up unwanted background in an image. </a:t>
            </a:r>
            <a:r>
              <a:rPr lang="en-US" altLang="ja-JP" sz="2000" b="1" i="1">
                <a:solidFill>
                  <a:srgbClr val="FF0000"/>
                </a:solidFill>
                <a:ea typeface="ＭＳ Ｐゴシック" panose="020B0600070205080204" pitchFamily="34" charset="-128"/>
              </a:rPr>
              <a:t>Don</a:t>
            </a:r>
            <a:r>
              <a:rPr lang="ja-JP" altLang="en-US" sz="2000" b="1" i="1">
                <a:solidFill>
                  <a:srgbClr val="FF0000"/>
                </a:solidFill>
                <a:ea typeface="ＭＳ Ｐゴシック" panose="020B0600070205080204" pitchFamily="34" charset="-128"/>
              </a:rPr>
              <a:t>’</a:t>
            </a:r>
            <a:r>
              <a:rPr lang="en-US" altLang="ja-JP" sz="2000" b="1" i="1">
                <a:solidFill>
                  <a:srgbClr val="FF0000"/>
                </a:solidFill>
                <a:ea typeface="ＭＳ Ｐゴシック" panose="020B0600070205080204" pitchFamily="34" charset="-128"/>
              </a:rPr>
              <a:t>t do it.</a:t>
            </a:r>
            <a:r>
              <a:rPr lang="en-US" altLang="ja-JP" sz="2000" i="1">
                <a:ea typeface="ＭＳ Ｐゴシック" panose="020B0600070205080204" pitchFamily="34" charset="-128"/>
              </a:rPr>
              <a:t> This kind of manipulation can usually be detected by someone looking carefully at the image file because it leaves telltale signs. Moreover, what may seem to be a background band or contamination may actually be real and biologically important and could be recognized as such by another scientist</a:t>
            </a:r>
            <a:r>
              <a:rPr lang="en-US" altLang="ja-JP" sz="2000">
                <a:ea typeface="ＭＳ Ｐゴシック" panose="020B0600070205080204" pitchFamily="34" charset="-128"/>
              </a:rPr>
              <a:t>.</a:t>
            </a:r>
            <a:r>
              <a:rPr lang="ja-JP" altLang="en-US" sz="2000">
                <a:ea typeface="ＭＳ Ｐゴシック" panose="020B0600070205080204" pitchFamily="34" charset="-128"/>
              </a:rPr>
              <a:t>”</a:t>
            </a:r>
            <a:endParaRPr lang="en-US" altLang="en-US" sz="2000">
              <a:ea typeface="ＭＳ Ｐゴシック" panose="020B0600070205080204" pitchFamily="34" charset="-128"/>
            </a:endParaRPr>
          </a:p>
        </p:txBody>
      </p:sp>
      <p:sp>
        <p:nvSpPr>
          <p:cNvPr id="53252" name="Text Box 4">
            <a:extLst>
              <a:ext uri="{FF2B5EF4-FFF2-40B4-BE49-F238E27FC236}">
                <a16:creationId xmlns:a16="http://schemas.microsoft.com/office/drawing/2014/main" id="{5181FA2D-0853-E940-AE72-A2D13FD1E11C}"/>
              </a:ext>
            </a:extLst>
          </p:cNvPr>
          <p:cNvSpPr txBox="1">
            <a:spLocks noChangeArrowheads="1"/>
          </p:cNvSpPr>
          <p:nvPr/>
        </p:nvSpPr>
        <p:spPr bwMode="auto">
          <a:xfrm>
            <a:off x="4171950" y="6040438"/>
            <a:ext cx="481012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i="1">
                <a:solidFill>
                  <a:srgbClr val="8A8A8A"/>
                </a:solidFill>
              </a:rPr>
              <a:t>Ref: The Journal of Cell Biology Volume 166, Number 1, 2004</a:t>
            </a:r>
          </a:p>
          <a:p>
            <a:pPr eaLnBrk="1" hangingPunct="1">
              <a:lnSpc>
                <a:spcPct val="90000"/>
              </a:lnSpc>
              <a:spcBef>
                <a:spcPct val="0"/>
              </a:spcBef>
              <a:buFontTx/>
              <a:buNone/>
            </a:pPr>
            <a:endParaRPr lang="en-US" altLang="en-US" sz="1200" i="1">
              <a:solidFill>
                <a:srgbClr val="8A8A8A"/>
              </a:solidFill>
            </a:endParaRPr>
          </a:p>
        </p:txBody>
      </p:sp>
      <p:sp>
        <p:nvSpPr>
          <p:cNvPr id="53253" name="TextBox 1">
            <a:extLst>
              <a:ext uri="{FF2B5EF4-FFF2-40B4-BE49-F238E27FC236}">
                <a16:creationId xmlns:a16="http://schemas.microsoft.com/office/drawing/2014/main" id="{8D2E5956-8377-5B4F-AC0B-0D98ADCA3137}"/>
              </a:ext>
            </a:extLst>
          </p:cNvPr>
          <p:cNvSpPr txBox="1">
            <a:spLocks noChangeArrowheads="1"/>
          </p:cNvSpPr>
          <p:nvPr/>
        </p:nvSpPr>
        <p:spPr bwMode="auto">
          <a:xfrm>
            <a:off x="285750" y="4100513"/>
            <a:ext cx="90297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b="1">
                <a:solidFill>
                  <a:srgbClr val="FF0000"/>
                </a:solidFill>
              </a:rPr>
              <a:t>Photoshop is </a:t>
            </a:r>
            <a:r>
              <a:rPr lang="en-US" altLang="en-US" sz="2400" b="1" u="sng">
                <a:solidFill>
                  <a:srgbClr val="FF0000"/>
                </a:solidFill>
              </a:rPr>
              <a:t>NOT</a:t>
            </a:r>
            <a:r>
              <a:rPr lang="en-US" altLang="en-US" sz="2400" b="1">
                <a:solidFill>
                  <a:srgbClr val="FF0000"/>
                </a:solidFill>
              </a:rPr>
              <a:t> an acceptable image manipulation tool for scientific images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1C56D792-45BD-B447-8B1D-4D9A25FFBA5C}"/>
              </a:ext>
            </a:extLst>
          </p:cNvPr>
          <p:cNvSpPr>
            <a:spLocks noGrp="1" noChangeArrowheads="1"/>
          </p:cNvSpPr>
          <p:nvPr>
            <p:ph type="title"/>
          </p:nvPr>
        </p:nvSpPr>
        <p:spPr>
          <a:xfrm>
            <a:off x="2133600" y="296863"/>
            <a:ext cx="7797800" cy="1143000"/>
          </a:xfrm>
        </p:spPr>
        <p:txBody>
          <a:bodyPr/>
          <a:lstStyle/>
          <a:p>
            <a:r>
              <a:rPr lang="en-US" altLang="en-US">
                <a:ea typeface="ＭＳ Ｐゴシック" panose="020B0600070205080204" pitchFamily="34" charset="-128"/>
              </a:rPr>
              <a:t>Fraud can be anywhere</a:t>
            </a:r>
          </a:p>
        </p:txBody>
      </p:sp>
      <p:sp>
        <p:nvSpPr>
          <p:cNvPr id="55298" name="Date Placeholder 3">
            <a:extLst>
              <a:ext uri="{FF2B5EF4-FFF2-40B4-BE49-F238E27FC236}">
                <a16:creationId xmlns:a16="http://schemas.microsoft.com/office/drawing/2014/main" id="{3438215B-B3B2-DB46-A056-389808AB325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7CBDD21-6304-8F49-B26A-BAA925E28248}" type="datetime10">
              <a:rPr lang="en-US" altLang="en-US" sz="1000" smtClean="0"/>
              <a:pPr>
                <a:spcBef>
                  <a:spcPct val="0"/>
                </a:spcBef>
                <a:buFontTx/>
                <a:buNone/>
              </a:pPr>
              <a:t>17:25</a:t>
            </a:fld>
            <a:endParaRPr lang="en-US" altLang="en-US" sz="1000"/>
          </a:p>
        </p:txBody>
      </p:sp>
      <p:pic>
        <p:nvPicPr>
          <p:cNvPr id="55299" name="Picture 4">
            <a:extLst>
              <a:ext uri="{FF2B5EF4-FFF2-40B4-BE49-F238E27FC236}">
                <a16:creationId xmlns:a16="http://schemas.microsoft.com/office/drawing/2014/main" id="{B81E074E-B02E-DC44-87AE-7C7221342C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4988" y="2620963"/>
            <a:ext cx="7986712"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descr="j&amp;C fraud  story.JPG">
            <a:extLst>
              <a:ext uri="{FF2B5EF4-FFF2-40B4-BE49-F238E27FC236}">
                <a16:creationId xmlns:a16="http://schemas.microsoft.com/office/drawing/2014/main" id="{18EC85B1-288B-DE49-A6B2-204326FE105E}"/>
              </a:ext>
            </a:extLst>
          </p:cNvPr>
          <p:cNvPicPr>
            <a:picLocks noChangeAspect="1"/>
          </p:cNvPicPr>
          <p:nvPr/>
        </p:nvPicPr>
        <p:blipFill>
          <a:blip r:embed="rId3">
            <a:extLst>
              <a:ext uri="{28A0092B-C50C-407E-A947-70E740481C1C}">
                <a14:useLocalDpi xmlns:a14="http://schemas.microsoft.com/office/drawing/2010/main" val="0"/>
              </a:ext>
            </a:extLst>
          </a:blip>
          <a:srcRect l="5965" t="13730" r="4384" b="15172"/>
          <a:stretch>
            <a:fillRect/>
          </a:stretch>
        </p:blipFill>
        <p:spPr bwMode="auto">
          <a:xfrm rot="5400000">
            <a:off x="-615156" y="721519"/>
            <a:ext cx="30353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Box 1">
            <a:extLst>
              <a:ext uri="{FF2B5EF4-FFF2-40B4-BE49-F238E27FC236}">
                <a16:creationId xmlns:a16="http://schemas.microsoft.com/office/drawing/2014/main" id="{1C6A52A2-1FBF-224B-B855-D18F009DA13A}"/>
              </a:ext>
            </a:extLst>
          </p:cNvPr>
          <p:cNvSpPr txBox="1">
            <a:spLocks noChangeArrowheads="1"/>
          </p:cNvSpPr>
          <p:nvPr/>
        </p:nvSpPr>
        <p:spPr bwMode="auto">
          <a:xfrm>
            <a:off x="0" y="3122613"/>
            <a:ext cx="220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t>Identified by one</a:t>
            </a:r>
          </a:p>
          <a:p>
            <a:pPr>
              <a:spcBef>
                <a:spcPct val="0"/>
              </a:spcBef>
              <a:buFontTx/>
              <a:buNone/>
            </a:pPr>
            <a:r>
              <a:rPr lang="en-US" altLang="en-US" sz="1600"/>
              <a:t> of our Purdue Faculty</a:t>
            </a:r>
          </a:p>
          <a:p>
            <a:pPr>
              <a:spcBef>
                <a:spcPct val="0"/>
              </a:spcBef>
              <a:buFontTx/>
              <a:buNone/>
            </a:pPr>
            <a:r>
              <a:rPr lang="en-US" altLang="en-US" sz="1600"/>
              <a:t>Dr. David Sanders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3">
            <a:extLst>
              <a:ext uri="{FF2B5EF4-FFF2-40B4-BE49-F238E27FC236}">
                <a16:creationId xmlns:a16="http://schemas.microsoft.com/office/drawing/2014/main" id="{BB8A8976-CE9D-284F-BE73-0AC74E4541B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37EF176-A1CA-6642-9DA1-1320CA499053}" type="datetime10">
              <a:rPr lang="en-US" altLang="en-US" sz="1400" smtClean="0"/>
              <a:pPr>
                <a:spcBef>
                  <a:spcPct val="0"/>
                </a:spcBef>
                <a:buFontTx/>
                <a:buNone/>
              </a:pPr>
              <a:t>17:25</a:t>
            </a:fld>
            <a:endParaRPr lang="en-US" altLang="en-US" sz="1400"/>
          </a:p>
        </p:txBody>
      </p:sp>
      <p:sp>
        <p:nvSpPr>
          <p:cNvPr id="4099" name="Rectangle 2">
            <a:extLst>
              <a:ext uri="{FF2B5EF4-FFF2-40B4-BE49-F238E27FC236}">
                <a16:creationId xmlns:a16="http://schemas.microsoft.com/office/drawing/2014/main" id="{74144673-D508-7945-B3F4-4FD0B1E0D6D3}"/>
              </a:ext>
            </a:extLst>
          </p:cNvPr>
          <p:cNvSpPr>
            <a:spLocks noGrp="1" noChangeArrowheads="1"/>
          </p:cNvSpPr>
          <p:nvPr>
            <p:ph type="title"/>
          </p:nvPr>
        </p:nvSpPr>
        <p:spPr>
          <a:xfrm>
            <a:off x="479425" y="274638"/>
            <a:ext cx="8642350" cy="581025"/>
          </a:xfrm>
        </p:spPr>
        <p:txBody>
          <a:bodyPr/>
          <a:lstStyle/>
          <a:p>
            <a:pPr eaLnBrk="1" hangingPunct="1">
              <a:defRPr/>
            </a:pPr>
            <a:r>
              <a:rPr lang="en-US" sz="3200" dirty="0">
                <a:solidFill>
                  <a:srgbClr val="080808"/>
                </a:solidFill>
                <a:cs typeface="+mj-cs"/>
              </a:rPr>
              <a:t>Learning Objectives</a:t>
            </a:r>
          </a:p>
        </p:txBody>
      </p:sp>
      <p:sp>
        <p:nvSpPr>
          <p:cNvPr id="20483" name="Rectangle 3">
            <a:extLst>
              <a:ext uri="{FF2B5EF4-FFF2-40B4-BE49-F238E27FC236}">
                <a16:creationId xmlns:a16="http://schemas.microsoft.com/office/drawing/2014/main" id="{B6CD9814-326F-394A-8FA9-164A0FD72538}"/>
              </a:ext>
            </a:extLst>
          </p:cNvPr>
          <p:cNvSpPr>
            <a:spLocks noGrp="1" noChangeArrowheads="1"/>
          </p:cNvSpPr>
          <p:nvPr>
            <p:ph type="body" idx="1"/>
          </p:nvPr>
        </p:nvSpPr>
        <p:spPr>
          <a:xfrm>
            <a:off x="479425" y="2841625"/>
            <a:ext cx="8642350" cy="2932113"/>
          </a:xfrm>
        </p:spPr>
        <p:txBody>
          <a:bodyPr/>
          <a:lstStyle/>
          <a:p>
            <a:pPr eaLnBrk="1" hangingPunct="1"/>
            <a:endParaRPr lang="en-US" altLang="en-US">
              <a:solidFill>
                <a:srgbClr val="080808"/>
              </a:solidFill>
              <a:ea typeface="ＭＳ Ｐゴシック" panose="020B0600070205080204" pitchFamily="34" charset="-128"/>
            </a:endParaRPr>
          </a:p>
          <a:p>
            <a:pPr eaLnBrk="1" hangingPunct="1"/>
            <a:endParaRPr lang="en-US" altLang="en-US">
              <a:solidFill>
                <a:srgbClr val="080808"/>
              </a:solidFill>
              <a:ea typeface="ＭＳ Ｐゴシック" panose="020B0600070205080204" pitchFamily="34" charset="-128"/>
            </a:endParaRPr>
          </a:p>
        </p:txBody>
      </p:sp>
      <p:sp>
        <p:nvSpPr>
          <p:cNvPr id="20484" name="Line 4">
            <a:extLst>
              <a:ext uri="{FF2B5EF4-FFF2-40B4-BE49-F238E27FC236}">
                <a16:creationId xmlns:a16="http://schemas.microsoft.com/office/drawing/2014/main" id="{14473B76-850C-A841-BC5A-ACD987733199}"/>
              </a:ext>
            </a:extLst>
          </p:cNvPr>
          <p:cNvSpPr>
            <a:spLocks noChangeShapeType="1"/>
          </p:cNvSpPr>
          <p:nvPr/>
        </p:nvSpPr>
        <p:spPr bwMode="auto">
          <a:xfrm>
            <a:off x="0" y="958850"/>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5" name="TextBox 1">
            <a:extLst>
              <a:ext uri="{FF2B5EF4-FFF2-40B4-BE49-F238E27FC236}">
                <a16:creationId xmlns:a16="http://schemas.microsoft.com/office/drawing/2014/main" id="{BDC6B18D-C79D-3A40-B5C9-FEB9304D70D5}"/>
              </a:ext>
            </a:extLst>
          </p:cNvPr>
          <p:cNvSpPr txBox="1">
            <a:spLocks noChangeArrowheads="1"/>
          </p:cNvSpPr>
          <p:nvPr/>
        </p:nvSpPr>
        <p:spPr bwMode="auto">
          <a:xfrm>
            <a:off x="228600" y="1120775"/>
            <a:ext cx="9372600" cy="574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b="1" i="1" u="sng" dirty="0"/>
              <a:t>Reality</a:t>
            </a:r>
            <a:r>
              <a:rPr lang="en-US" altLang="en-US" sz="2400" b="1" i="1" dirty="0"/>
              <a:t>: </a:t>
            </a:r>
          </a:p>
          <a:p>
            <a:pPr eaLnBrk="1" hangingPunct="1">
              <a:lnSpc>
                <a:spcPct val="90000"/>
              </a:lnSpc>
              <a:spcBef>
                <a:spcPct val="0"/>
              </a:spcBef>
              <a:buFontTx/>
              <a:buNone/>
            </a:pPr>
            <a:r>
              <a:rPr lang="en-US" altLang="en-US" sz="2400" b="1" i="1" dirty="0"/>
              <a:t>Fraud exists in every field of endeavor </a:t>
            </a:r>
            <a:r>
              <a:rPr lang="mr-IN" altLang="en-US" sz="2400" b="1" i="1" dirty="0"/>
              <a:t>–</a:t>
            </a:r>
            <a:r>
              <a:rPr lang="en-US" altLang="en-US" sz="2400" b="1" i="1" dirty="0"/>
              <a:t> business, sport, art, science &amp; medicine</a:t>
            </a:r>
          </a:p>
          <a:p>
            <a:pPr eaLnBrk="1" hangingPunct="1">
              <a:lnSpc>
                <a:spcPct val="90000"/>
              </a:lnSpc>
              <a:spcBef>
                <a:spcPct val="0"/>
              </a:spcBef>
              <a:buFontTx/>
              <a:buNone/>
            </a:pPr>
            <a:endParaRPr lang="en-US" altLang="en-US" sz="2400" dirty="0"/>
          </a:p>
          <a:p>
            <a:pPr eaLnBrk="1" hangingPunct="1">
              <a:lnSpc>
                <a:spcPct val="90000"/>
              </a:lnSpc>
              <a:spcBef>
                <a:spcPct val="0"/>
              </a:spcBef>
            </a:pPr>
            <a:r>
              <a:rPr lang="en-US" altLang="en-US" sz="2400" dirty="0"/>
              <a:t> Learn what constitutes a fraudulent image?</a:t>
            </a:r>
          </a:p>
          <a:p>
            <a:pPr eaLnBrk="1" hangingPunct="1">
              <a:lnSpc>
                <a:spcPct val="90000"/>
              </a:lnSpc>
              <a:spcBef>
                <a:spcPct val="0"/>
              </a:spcBef>
            </a:pPr>
            <a:r>
              <a:rPr lang="en-US" altLang="en-US" sz="2400" dirty="0"/>
              <a:t> Understand what can you do legally to manipulate an image?</a:t>
            </a:r>
          </a:p>
          <a:p>
            <a:pPr eaLnBrk="1" hangingPunct="1">
              <a:lnSpc>
                <a:spcPct val="90000"/>
              </a:lnSpc>
              <a:spcBef>
                <a:spcPct val="0"/>
              </a:spcBef>
            </a:pPr>
            <a:r>
              <a:rPr lang="en-US" altLang="en-US" sz="2400" dirty="0"/>
              <a:t> Be clear on the consequences of manipulating images fraudulently?</a:t>
            </a:r>
          </a:p>
          <a:p>
            <a:pPr eaLnBrk="1" hangingPunct="1">
              <a:lnSpc>
                <a:spcPct val="90000"/>
              </a:lnSpc>
              <a:spcBef>
                <a:spcPct val="0"/>
              </a:spcBef>
            </a:pPr>
            <a:r>
              <a:rPr lang="en-US" altLang="en-US" sz="2400" dirty="0"/>
              <a:t> Know the rules of image manipulation because ignorance is not a  defense!</a:t>
            </a:r>
          </a:p>
          <a:p>
            <a:pPr eaLnBrk="1" hangingPunct="1">
              <a:lnSpc>
                <a:spcPct val="90000"/>
              </a:lnSpc>
              <a:spcBef>
                <a:spcPct val="0"/>
              </a:spcBef>
            </a:pPr>
            <a:r>
              <a:rPr lang="en-US" altLang="en-US" sz="2400" dirty="0"/>
              <a:t> Use programs like</a:t>
            </a:r>
            <a:r>
              <a:rPr lang="en-US" altLang="en-US" sz="2400" i="1" dirty="0"/>
              <a:t> Photoshop </a:t>
            </a:r>
            <a:r>
              <a:rPr lang="en-US" altLang="en-US" sz="2400" dirty="0"/>
              <a:t>with caution on scientific images</a:t>
            </a:r>
          </a:p>
          <a:p>
            <a:pPr eaLnBrk="1" hangingPunct="1">
              <a:lnSpc>
                <a:spcPct val="90000"/>
              </a:lnSpc>
              <a:spcBef>
                <a:spcPct val="0"/>
              </a:spcBef>
            </a:pPr>
            <a:r>
              <a:rPr lang="en-US" altLang="en-US" sz="2400" dirty="0"/>
              <a:t> If you suspect fraud, the bottom line is you are obligated to report it</a:t>
            </a:r>
          </a:p>
          <a:p>
            <a:pPr eaLnBrk="1" hangingPunct="1">
              <a:lnSpc>
                <a:spcPct val="90000"/>
              </a:lnSpc>
              <a:spcBef>
                <a:spcPct val="0"/>
              </a:spcBef>
            </a:pPr>
            <a:r>
              <a:rPr lang="en-US" altLang="en-US" sz="2400" dirty="0"/>
              <a:t> Understand that there is a lifelong impact if you cheat in your science – particularly in </a:t>
            </a:r>
            <a:r>
              <a:rPr lang="en-US" altLang="en-US" sz="2400"/>
              <a:t>image manipulation.</a:t>
            </a:r>
            <a:endParaRPr lang="en-US" altLang="en-US" sz="2400" dirty="0"/>
          </a:p>
          <a:p>
            <a:pPr eaLnBrk="1" hangingPunct="1">
              <a:lnSpc>
                <a:spcPct val="90000"/>
              </a:lnSpc>
              <a:spcBef>
                <a:spcPct val="0"/>
              </a:spcBef>
            </a:pPr>
            <a:endParaRPr lang="en-US" altLang="en-US" sz="2400" dirty="0"/>
          </a:p>
          <a:p>
            <a:pPr eaLnBrk="1" hangingPunct="1">
              <a:lnSpc>
                <a:spcPct val="90000"/>
              </a:lnSpc>
              <a:spcBef>
                <a:spcPct val="0"/>
              </a:spcBef>
            </a:pPr>
            <a:endParaRPr lang="en-US" alt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6C9449BC-25C2-7F43-8216-29A0C77B0B51}"/>
              </a:ext>
            </a:extLst>
          </p:cNvPr>
          <p:cNvSpPr>
            <a:spLocks noGrp="1" noChangeArrowheads="1"/>
          </p:cNvSpPr>
          <p:nvPr>
            <p:ph type="title"/>
          </p:nvPr>
        </p:nvSpPr>
        <p:spPr/>
        <p:txBody>
          <a:bodyPr/>
          <a:lstStyle/>
          <a:p>
            <a:r>
              <a:rPr lang="en-US" altLang="en-US" sz="2800">
                <a:ea typeface="ＭＳ Ｐゴシック" panose="020B0600070205080204" pitchFamily="34" charset="-128"/>
              </a:rPr>
              <a:t>From the original paper</a:t>
            </a:r>
            <a:br>
              <a:rPr lang="en-US" altLang="en-US" sz="2800">
                <a:ea typeface="ＭＳ Ｐゴシック" panose="020B0600070205080204" pitchFamily="34" charset="-128"/>
              </a:rPr>
            </a:br>
            <a:r>
              <a:rPr lang="fi-FI" altLang="en-US" sz="2000" u="sng">
                <a:solidFill>
                  <a:srgbClr val="0000FF"/>
                </a:solidFill>
                <a:ea typeface="ＭＳ Ｐゴシック" panose="020B0600070205080204" pitchFamily="34" charset="-128"/>
              </a:rPr>
              <a:t>Proc Natl Acad Sci U S A. 2005 Oct 25; 102(43): 15611–15616.</a:t>
            </a:r>
            <a:endParaRPr lang="en-US" altLang="en-US" sz="2000">
              <a:solidFill>
                <a:srgbClr val="0000FF"/>
              </a:solidFill>
              <a:ea typeface="ＭＳ Ｐゴシック" panose="020B0600070205080204" pitchFamily="34" charset="-128"/>
            </a:endParaRPr>
          </a:p>
        </p:txBody>
      </p:sp>
      <p:sp>
        <p:nvSpPr>
          <p:cNvPr id="56322" name="Date Placeholder 3">
            <a:extLst>
              <a:ext uri="{FF2B5EF4-FFF2-40B4-BE49-F238E27FC236}">
                <a16:creationId xmlns:a16="http://schemas.microsoft.com/office/drawing/2014/main" id="{86B5D879-CB4D-2F40-A2EB-100C65AB2BE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019C82-787B-5844-89D3-15FDBC6F7C52}" type="datetime10">
              <a:rPr lang="en-US" altLang="en-US" sz="1000" smtClean="0"/>
              <a:pPr>
                <a:spcBef>
                  <a:spcPct val="0"/>
                </a:spcBef>
                <a:buFontTx/>
                <a:buNone/>
              </a:pPr>
              <a:t>17:25</a:t>
            </a:fld>
            <a:endParaRPr lang="en-US" altLang="en-US" sz="1000"/>
          </a:p>
        </p:txBody>
      </p:sp>
      <p:pic>
        <p:nvPicPr>
          <p:cNvPr id="56323" name="Picture 4" descr="Screenshot 2017-03-26 16.35.52.png">
            <a:extLst>
              <a:ext uri="{FF2B5EF4-FFF2-40B4-BE49-F238E27FC236}">
                <a16:creationId xmlns:a16="http://schemas.microsoft.com/office/drawing/2014/main" id="{317792EC-F0A3-9B40-B297-D39808A0D3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700" y="1330325"/>
            <a:ext cx="8716963"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E9B820B3-654D-A546-A3CB-1292CC13429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7346" name="Date Placeholder 3">
            <a:extLst>
              <a:ext uri="{FF2B5EF4-FFF2-40B4-BE49-F238E27FC236}">
                <a16:creationId xmlns:a16="http://schemas.microsoft.com/office/drawing/2014/main" id="{FD90708B-7045-214C-843A-85CA996B9B0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5C1F5E6-8376-E846-8546-10463589721F}" type="datetime10">
              <a:rPr lang="en-US" altLang="en-US" sz="1000" smtClean="0"/>
              <a:pPr>
                <a:spcBef>
                  <a:spcPct val="0"/>
                </a:spcBef>
                <a:buFontTx/>
                <a:buNone/>
              </a:pPr>
              <a:t>17:25</a:t>
            </a:fld>
            <a:endParaRPr lang="en-US" altLang="en-US" sz="1000"/>
          </a:p>
        </p:txBody>
      </p:sp>
      <p:pic>
        <p:nvPicPr>
          <p:cNvPr id="57347" name="Picture 6" descr="Screenshot 2017-03-26 16.22.32.png">
            <a:extLst>
              <a:ext uri="{FF2B5EF4-FFF2-40B4-BE49-F238E27FC236}">
                <a16:creationId xmlns:a16="http://schemas.microsoft.com/office/drawing/2014/main" id="{255A3CA1-F670-0146-AB3A-F99893897F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62166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Screenshot 2017-03-26 16.22.53.png">
            <a:extLst>
              <a:ext uri="{FF2B5EF4-FFF2-40B4-BE49-F238E27FC236}">
                <a16:creationId xmlns:a16="http://schemas.microsoft.com/office/drawing/2014/main" id="{E5CC6AB3-ED7D-854B-A32C-91F95F3EB2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57413"/>
            <a:ext cx="62293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descr="Screenshot 2017-03-26 16.23.02.png">
            <a:extLst>
              <a:ext uri="{FF2B5EF4-FFF2-40B4-BE49-F238E27FC236}">
                <a16:creationId xmlns:a16="http://schemas.microsoft.com/office/drawing/2014/main" id="{44845B92-0137-9D40-8BED-5AE5ABA801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 y="109538"/>
            <a:ext cx="60531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Date Placeholder 3">
            <a:extLst>
              <a:ext uri="{FF2B5EF4-FFF2-40B4-BE49-F238E27FC236}">
                <a16:creationId xmlns:a16="http://schemas.microsoft.com/office/drawing/2014/main" id="{3D5498A5-457E-4249-8D68-853F9AE2F7B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DA8612E-1F66-C44E-BE2B-FC4B1EC08A4B}" type="datetime10">
              <a:rPr lang="en-US" altLang="en-US" sz="1400" smtClean="0"/>
              <a:pPr>
                <a:spcBef>
                  <a:spcPct val="0"/>
                </a:spcBef>
                <a:buFontTx/>
                <a:buNone/>
              </a:pPr>
              <a:t>17:25</a:t>
            </a:fld>
            <a:endParaRPr lang="en-US" altLang="en-US" sz="1400"/>
          </a:p>
        </p:txBody>
      </p:sp>
      <p:sp>
        <p:nvSpPr>
          <p:cNvPr id="58370" name="Rectangle 2">
            <a:extLst>
              <a:ext uri="{FF2B5EF4-FFF2-40B4-BE49-F238E27FC236}">
                <a16:creationId xmlns:a16="http://schemas.microsoft.com/office/drawing/2014/main" id="{03203B67-3180-9443-B170-6E8053C0A82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58371" name="Rectangle 3">
            <a:extLst>
              <a:ext uri="{FF2B5EF4-FFF2-40B4-BE49-F238E27FC236}">
                <a16:creationId xmlns:a16="http://schemas.microsoft.com/office/drawing/2014/main" id="{3A5D08ED-6699-F74C-B52E-4E33301BED5F}"/>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58372" name="Picture 4">
            <a:extLst>
              <a:ext uri="{FF2B5EF4-FFF2-40B4-BE49-F238E27FC236}">
                <a16:creationId xmlns:a16="http://schemas.microsoft.com/office/drawing/2014/main" id="{EEB43CB5-DD60-8445-BB07-9F9F31BE1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179388"/>
            <a:ext cx="653415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5">
            <a:extLst>
              <a:ext uri="{FF2B5EF4-FFF2-40B4-BE49-F238E27FC236}">
                <a16:creationId xmlns:a16="http://schemas.microsoft.com/office/drawing/2014/main" id="{085D7468-4586-5A48-BEFD-E622D31F7CE9}"/>
              </a:ext>
            </a:extLst>
          </p:cNvPr>
          <p:cNvSpPr txBox="1">
            <a:spLocks noChangeArrowheads="1"/>
          </p:cNvSpPr>
          <p:nvPr/>
        </p:nvSpPr>
        <p:spPr bwMode="auto">
          <a:xfrm>
            <a:off x="5845175" y="6510338"/>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a:t>
            </a:r>
          </a:p>
          <a:p>
            <a:pPr eaLnBrk="1" hangingPunct="1">
              <a:lnSpc>
                <a:spcPct val="90000"/>
              </a:lnSpc>
              <a:spcBef>
                <a:spcPct val="0"/>
              </a:spcBef>
              <a:buFontTx/>
              <a:buNone/>
            </a:pPr>
            <a:endParaRPr lang="en-US" altLang="en-US" sz="900">
              <a:solidFill>
                <a:srgbClr val="8A8A8A"/>
              </a:solidFill>
            </a:endParaRPr>
          </a:p>
        </p:txBody>
      </p:sp>
      <p:sp>
        <p:nvSpPr>
          <p:cNvPr id="557062" name="Freeform 6">
            <a:extLst>
              <a:ext uri="{FF2B5EF4-FFF2-40B4-BE49-F238E27FC236}">
                <a16:creationId xmlns:a16="http://schemas.microsoft.com/office/drawing/2014/main" id="{802E19D0-2A74-7244-A428-4678FB5CCF78}"/>
              </a:ext>
            </a:extLst>
          </p:cNvPr>
          <p:cNvSpPr>
            <a:spLocks/>
          </p:cNvSpPr>
          <p:nvPr/>
        </p:nvSpPr>
        <p:spPr bwMode="auto">
          <a:xfrm>
            <a:off x="6245225" y="574675"/>
            <a:ext cx="1400175" cy="2365375"/>
          </a:xfrm>
          <a:custGeom>
            <a:avLst/>
            <a:gdLst>
              <a:gd name="T0" fmla="*/ 2147483646 w 882"/>
              <a:gd name="T1" fmla="*/ 2147483646 h 1490"/>
              <a:gd name="T2" fmla="*/ 2147483646 w 882"/>
              <a:gd name="T3" fmla="*/ 2147483646 h 1490"/>
              <a:gd name="T4" fmla="*/ 2147483646 w 882"/>
              <a:gd name="T5" fmla="*/ 2147483646 h 1490"/>
              <a:gd name="T6" fmla="*/ 2147483646 w 882"/>
              <a:gd name="T7" fmla="*/ 0 h 1490"/>
              <a:gd name="T8" fmla="*/ 2147483646 w 882"/>
              <a:gd name="T9" fmla="*/ 2147483646 h 1490"/>
              <a:gd name="T10" fmla="*/ 2147483646 w 882"/>
              <a:gd name="T11" fmla="*/ 2147483646 h 1490"/>
              <a:gd name="T12" fmla="*/ 2147483646 w 882"/>
              <a:gd name="T13" fmla="*/ 2147483646 h 1490"/>
              <a:gd name="T14" fmla="*/ 2147483646 w 882"/>
              <a:gd name="T15" fmla="*/ 2147483646 h 1490"/>
              <a:gd name="T16" fmla="*/ 2147483646 w 882"/>
              <a:gd name="T17" fmla="*/ 2147483646 h 1490"/>
              <a:gd name="T18" fmla="*/ 2147483646 w 882"/>
              <a:gd name="T19" fmla="*/ 2147483646 h 1490"/>
              <a:gd name="T20" fmla="*/ 2147483646 w 882"/>
              <a:gd name="T21" fmla="*/ 2147483646 h 1490"/>
              <a:gd name="T22" fmla="*/ 2147483646 w 882"/>
              <a:gd name="T23" fmla="*/ 2147483646 h 1490"/>
              <a:gd name="T24" fmla="*/ 2147483646 w 882"/>
              <a:gd name="T25" fmla="*/ 2147483646 h 1490"/>
              <a:gd name="T26" fmla="*/ 2147483646 w 882"/>
              <a:gd name="T27" fmla="*/ 2147483646 h 1490"/>
              <a:gd name="T28" fmla="*/ 2147483646 w 882"/>
              <a:gd name="T29" fmla="*/ 2147483646 h 1490"/>
              <a:gd name="T30" fmla="*/ 2147483646 w 882"/>
              <a:gd name="T31" fmla="*/ 2147483646 h 1490"/>
              <a:gd name="T32" fmla="*/ 2147483646 w 882"/>
              <a:gd name="T33" fmla="*/ 2147483646 h 1490"/>
              <a:gd name="T34" fmla="*/ 2147483646 w 882"/>
              <a:gd name="T35" fmla="*/ 2147483646 h 1490"/>
              <a:gd name="T36" fmla="*/ 2147483646 w 882"/>
              <a:gd name="T37" fmla="*/ 2147483646 h 1490"/>
              <a:gd name="T38" fmla="*/ 2147483646 w 882"/>
              <a:gd name="T39" fmla="*/ 2147483646 h 1490"/>
              <a:gd name="T40" fmla="*/ 2147483646 w 882"/>
              <a:gd name="T41" fmla="*/ 2147483646 h 1490"/>
              <a:gd name="T42" fmla="*/ 2147483646 w 882"/>
              <a:gd name="T43" fmla="*/ 2147483646 h 1490"/>
              <a:gd name="T44" fmla="*/ 2147483646 w 882"/>
              <a:gd name="T45" fmla="*/ 2147483646 h 1490"/>
              <a:gd name="T46" fmla="*/ 2147483646 w 882"/>
              <a:gd name="T47" fmla="*/ 2147483646 h 14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2" h="1490">
                <a:moveTo>
                  <a:pt x="679" y="98"/>
                </a:moveTo>
                <a:cubicBezTo>
                  <a:pt x="639" y="73"/>
                  <a:pt x="613" y="60"/>
                  <a:pt x="568" y="49"/>
                </a:cubicBezTo>
                <a:cubicBezTo>
                  <a:pt x="538" y="18"/>
                  <a:pt x="529" y="17"/>
                  <a:pt x="483" y="6"/>
                </a:cubicBezTo>
                <a:cubicBezTo>
                  <a:pt x="475" y="4"/>
                  <a:pt x="458" y="0"/>
                  <a:pt x="458" y="0"/>
                </a:cubicBezTo>
                <a:cubicBezTo>
                  <a:pt x="347" y="4"/>
                  <a:pt x="302" y="6"/>
                  <a:pt x="213" y="36"/>
                </a:cubicBezTo>
                <a:cubicBezTo>
                  <a:pt x="199" y="51"/>
                  <a:pt x="187" y="62"/>
                  <a:pt x="170" y="73"/>
                </a:cubicBezTo>
                <a:cubicBezTo>
                  <a:pt x="146" y="106"/>
                  <a:pt x="123" y="136"/>
                  <a:pt x="103" y="171"/>
                </a:cubicBezTo>
                <a:cubicBezTo>
                  <a:pt x="80" y="252"/>
                  <a:pt x="54" y="333"/>
                  <a:pt x="35" y="416"/>
                </a:cubicBezTo>
                <a:cubicBezTo>
                  <a:pt x="20" y="484"/>
                  <a:pt x="18" y="556"/>
                  <a:pt x="11" y="625"/>
                </a:cubicBezTo>
                <a:cubicBezTo>
                  <a:pt x="15" y="772"/>
                  <a:pt x="0" y="962"/>
                  <a:pt x="96" y="1090"/>
                </a:cubicBezTo>
                <a:cubicBezTo>
                  <a:pt x="106" y="1127"/>
                  <a:pt x="126" y="1159"/>
                  <a:pt x="139" y="1194"/>
                </a:cubicBezTo>
                <a:cubicBezTo>
                  <a:pt x="154" y="1234"/>
                  <a:pt x="157" y="1256"/>
                  <a:pt x="195" y="1280"/>
                </a:cubicBezTo>
                <a:cubicBezTo>
                  <a:pt x="210" y="1304"/>
                  <a:pt x="224" y="1309"/>
                  <a:pt x="250" y="1317"/>
                </a:cubicBezTo>
                <a:cubicBezTo>
                  <a:pt x="270" y="1331"/>
                  <a:pt x="281" y="1347"/>
                  <a:pt x="305" y="1354"/>
                </a:cubicBezTo>
                <a:cubicBezTo>
                  <a:pt x="334" y="1376"/>
                  <a:pt x="356" y="1389"/>
                  <a:pt x="391" y="1397"/>
                </a:cubicBezTo>
                <a:cubicBezTo>
                  <a:pt x="577" y="1490"/>
                  <a:pt x="719" y="1332"/>
                  <a:pt x="832" y="1219"/>
                </a:cubicBezTo>
                <a:cubicBezTo>
                  <a:pt x="867" y="1137"/>
                  <a:pt x="873" y="1111"/>
                  <a:pt x="881" y="1023"/>
                </a:cubicBezTo>
                <a:cubicBezTo>
                  <a:pt x="879" y="855"/>
                  <a:pt x="882" y="688"/>
                  <a:pt x="875" y="520"/>
                </a:cubicBezTo>
                <a:cubicBezTo>
                  <a:pt x="874" y="497"/>
                  <a:pt x="861" y="476"/>
                  <a:pt x="856" y="453"/>
                </a:cubicBezTo>
                <a:cubicBezTo>
                  <a:pt x="849" y="423"/>
                  <a:pt x="851" y="390"/>
                  <a:pt x="838" y="361"/>
                </a:cubicBezTo>
                <a:cubicBezTo>
                  <a:pt x="830" y="344"/>
                  <a:pt x="820" y="329"/>
                  <a:pt x="813" y="312"/>
                </a:cubicBezTo>
                <a:cubicBezTo>
                  <a:pt x="795" y="270"/>
                  <a:pt x="782" y="225"/>
                  <a:pt x="764" y="183"/>
                </a:cubicBezTo>
                <a:cubicBezTo>
                  <a:pt x="753" y="158"/>
                  <a:pt x="741" y="134"/>
                  <a:pt x="728" y="110"/>
                </a:cubicBezTo>
                <a:cubicBezTo>
                  <a:pt x="716" y="86"/>
                  <a:pt x="685" y="42"/>
                  <a:pt x="685" y="42"/>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63" name="Freeform 7">
            <a:extLst>
              <a:ext uri="{FF2B5EF4-FFF2-40B4-BE49-F238E27FC236}">
                <a16:creationId xmlns:a16="http://schemas.microsoft.com/office/drawing/2014/main" id="{D7ABD7A3-C73D-514A-BBC6-223A400987D5}"/>
              </a:ext>
            </a:extLst>
          </p:cNvPr>
          <p:cNvSpPr>
            <a:spLocks/>
          </p:cNvSpPr>
          <p:nvPr/>
        </p:nvSpPr>
        <p:spPr bwMode="auto">
          <a:xfrm>
            <a:off x="6105525" y="3635375"/>
            <a:ext cx="1400175" cy="2365375"/>
          </a:xfrm>
          <a:custGeom>
            <a:avLst/>
            <a:gdLst>
              <a:gd name="T0" fmla="*/ 2147483646 w 882"/>
              <a:gd name="T1" fmla="*/ 2147483646 h 1490"/>
              <a:gd name="T2" fmla="*/ 2147483646 w 882"/>
              <a:gd name="T3" fmla="*/ 2147483646 h 1490"/>
              <a:gd name="T4" fmla="*/ 2147483646 w 882"/>
              <a:gd name="T5" fmla="*/ 2147483646 h 1490"/>
              <a:gd name="T6" fmla="*/ 2147483646 w 882"/>
              <a:gd name="T7" fmla="*/ 0 h 1490"/>
              <a:gd name="T8" fmla="*/ 2147483646 w 882"/>
              <a:gd name="T9" fmla="*/ 2147483646 h 1490"/>
              <a:gd name="T10" fmla="*/ 2147483646 w 882"/>
              <a:gd name="T11" fmla="*/ 2147483646 h 1490"/>
              <a:gd name="T12" fmla="*/ 2147483646 w 882"/>
              <a:gd name="T13" fmla="*/ 2147483646 h 1490"/>
              <a:gd name="T14" fmla="*/ 2147483646 w 882"/>
              <a:gd name="T15" fmla="*/ 2147483646 h 1490"/>
              <a:gd name="T16" fmla="*/ 2147483646 w 882"/>
              <a:gd name="T17" fmla="*/ 2147483646 h 1490"/>
              <a:gd name="T18" fmla="*/ 2147483646 w 882"/>
              <a:gd name="T19" fmla="*/ 2147483646 h 1490"/>
              <a:gd name="T20" fmla="*/ 2147483646 w 882"/>
              <a:gd name="T21" fmla="*/ 2147483646 h 1490"/>
              <a:gd name="T22" fmla="*/ 2147483646 w 882"/>
              <a:gd name="T23" fmla="*/ 2147483646 h 1490"/>
              <a:gd name="T24" fmla="*/ 2147483646 w 882"/>
              <a:gd name="T25" fmla="*/ 2147483646 h 1490"/>
              <a:gd name="T26" fmla="*/ 2147483646 w 882"/>
              <a:gd name="T27" fmla="*/ 2147483646 h 1490"/>
              <a:gd name="T28" fmla="*/ 2147483646 w 882"/>
              <a:gd name="T29" fmla="*/ 2147483646 h 1490"/>
              <a:gd name="T30" fmla="*/ 2147483646 w 882"/>
              <a:gd name="T31" fmla="*/ 2147483646 h 1490"/>
              <a:gd name="T32" fmla="*/ 2147483646 w 882"/>
              <a:gd name="T33" fmla="*/ 2147483646 h 1490"/>
              <a:gd name="T34" fmla="*/ 2147483646 w 882"/>
              <a:gd name="T35" fmla="*/ 2147483646 h 1490"/>
              <a:gd name="T36" fmla="*/ 2147483646 w 882"/>
              <a:gd name="T37" fmla="*/ 2147483646 h 1490"/>
              <a:gd name="T38" fmla="*/ 2147483646 w 882"/>
              <a:gd name="T39" fmla="*/ 2147483646 h 1490"/>
              <a:gd name="T40" fmla="*/ 2147483646 w 882"/>
              <a:gd name="T41" fmla="*/ 2147483646 h 1490"/>
              <a:gd name="T42" fmla="*/ 2147483646 w 882"/>
              <a:gd name="T43" fmla="*/ 2147483646 h 1490"/>
              <a:gd name="T44" fmla="*/ 2147483646 w 882"/>
              <a:gd name="T45" fmla="*/ 2147483646 h 1490"/>
              <a:gd name="T46" fmla="*/ 2147483646 w 882"/>
              <a:gd name="T47" fmla="*/ 2147483646 h 14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2" h="1490">
                <a:moveTo>
                  <a:pt x="679" y="98"/>
                </a:moveTo>
                <a:cubicBezTo>
                  <a:pt x="639" y="73"/>
                  <a:pt x="613" y="60"/>
                  <a:pt x="568" y="49"/>
                </a:cubicBezTo>
                <a:cubicBezTo>
                  <a:pt x="538" y="18"/>
                  <a:pt x="529" y="17"/>
                  <a:pt x="483" y="6"/>
                </a:cubicBezTo>
                <a:cubicBezTo>
                  <a:pt x="475" y="4"/>
                  <a:pt x="458" y="0"/>
                  <a:pt x="458" y="0"/>
                </a:cubicBezTo>
                <a:cubicBezTo>
                  <a:pt x="347" y="4"/>
                  <a:pt x="302" y="6"/>
                  <a:pt x="213" y="36"/>
                </a:cubicBezTo>
                <a:cubicBezTo>
                  <a:pt x="199" y="51"/>
                  <a:pt x="187" y="62"/>
                  <a:pt x="170" y="73"/>
                </a:cubicBezTo>
                <a:cubicBezTo>
                  <a:pt x="146" y="106"/>
                  <a:pt x="123" y="136"/>
                  <a:pt x="103" y="171"/>
                </a:cubicBezTo>
                <a:cubicBezTo>
                  <a:pt x="80" y="252"/>
                  <a:pt x="54" y="333"/>
                  <a:pt x="35" y="416"/>
                </a:cubicBezTo>
                <a:cubicBezTo>
                  <a:pt x="20" y="484"/>
                  <a:pt x="18" y="556"/>
                  <a:pt x="11" y="625"/>
                </a:cubicBezTo>
                <a:cubicBezTo>
                  <a:pt x="15" y="772"/>
                  <a:pt x="0" y="962"/>
                  <a:pt x="96" y="1090"/>
                </a:cubicBezTo>
                <a:cubicBezTo>
                  <a:pt x="106" y="1127"/>
                  <a:pt x="126" y="1159"/>
                  <a:pt x="139" y="1194"/>
                </a:cubicBezTo>
                <a:cubicBezTo>
                  <a:pt x="154" y="1234"/>
                  <a:pt x="157" y="1256"/>
                  <a:pt x="195" y="1280"/>
                </a:cubicBezTo>
                <a:cubicBezTo>
                  <a:pt x="210" y="1304"/>
                  <a:pt x="224" y="1309"/>
                  <a:pt x="250" y="1317"/>
                </a:cubicBezTo>
                <a:cubicBezTo>
                  <a:pt x="270" y="1331"/>
                  <a:pt x="281" y="1347"/>
                  <a:pt x="305" y="1354"/>
                </a:cubicBezTo>
                <a:cubicBezTo>
                  <a:pt x="334" y="1376"/>
                  <a:pt x="356" y="1389"/>
                  <a:pt x="391" y="1397"/>
                </a:cubicBezTo>
                <a:cubicBezTo>
                  <a:pt x="577" y="1490"/>
                  <a:pt x="719" y="1332"/>
                  <a:pt x="832" y="1219"/>
                </a:cubicBezTo>
                <a:cubicBezTo>
                  <a:pt x="867" y="1137"/>
                  <a:pt x="873" y="1111"/>
                  <a:pt x="881" y="1023"/>
                </a:cubicBezTo>
                <a:cubicBezTo>
                  <a:pt x="879" y="855"/>
                  <a:pt x="882" y="688"/>
                  <a:pt x="875" y="520"/>
                </a:cubicBezTo>
                <a:cubicBezTo>
                  <a:pt x="874" y="497"/>
                  <a:pt x="861" y="476"/>
                  <a:pt x="856" y="453"/>
                </a:cubicBezTo>
                <a:cubicBezTo>
                  <a:pt x="849" y="423"/>
                  <a:pt x="851" y="390"/>
                  <a:pt x="838" y="361"/>
                </a:cubicBezTo>
                <a:cubicBezTo>
                  <a:pt x="830" y="344"/>
                  <a:pt x="820" y="329"/>
                  <a:pt x="813" y="312"/>
                </a:cubicBezTo>
                <a:cubicBezTo>
                  <a:pt x="795" y="270"/>
                  <a:pt x="782" y="225"/>
                  <a:pt x="764" y="183"/>
                </a:cubicBezTo>
                <a:cubicBezTo>
                  <a:pt x="753" y="158"/>
                  <a:pt x="741" y="134"/>
                  <a:pt x="728" y="110"/>
                </a:cubicBezTo>
                <a:cubicBezTo>
                  <a:pt x="716" y="86"/>
                  <a:pt x="685" y="42"/>
                  <a:pt x="685" y="42"/>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064" name="AutoShape 8">
            <a:hlinkClick r:id="" action="ppaction://noaction" highlightClick="1"/>
            <a:extLst>
              <a:ext uri="{FF2B5EF4-FFF2-40B4-BE49-F238E27FC236}">
                <a16:creationId xmlns:a16="http://schemas.microsoft.com/office/drawing/2014/main" id="{F61B88E4-6447-6345-A99C-83422AFC6D79}"/>
              </a:ext>
            </a:extLst>
          </p:cNvPr>
          <p:cNvSpPr>
            <a:spLocks noChangeArrowheads="1"/>
          </p:cNvSpPr>
          <p:nvPr/>
        </p:nvSpPr>
        <p:spPr bwMode="auto">
          <a:xfrm>
            <a:off x="89455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57065" name="AutoShape 9">
            <a:hlinkClick r:id="" action="ppaction://noaction" highlightClick="1"/>
            <a:extLst>
              <a:ext uri="{FF2B5EF4-FFF2-40B4-BE49-F238E27FC236}">
                <a16:creationId xmlns:a16="http://schemas.microsoft.com/office/drawing/2014/main" id="{3ECC47F3-2586-C342-B6C0-BE5ED9B62897}"/>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7062"/>
                                        </p:tgtEl>
                                        <p:attrNameLst>
                                          <p:attrName>style.visibility</p:attrName>
                                        </p:attrNameLst>
                                      </p:cBhvr>
                                      <p:to>
                                        <p:strVal val="visible"/>
                                      </p:to>
                                    </p:set>
                                    <p:animEffect transition="in" filter="dissolve">
                                      <p:cBhvr>
                                        <p:cTn id="7" dur="500"/>
                                        <p:tgtEl>
                                          <p:spTgt spid="5570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57063"/>
                                        </p:tgtEl>
                                        <p:attrNameLst>
                                          <p:attrName>style.visibility</p:attrName>
                                        </p:attrNameLst>
                                      </p:cBhvr>
                                      <p:to>
                                        <p:strVal val="visible"/>
                                      </p:to>
                                    </p:set>
                                    <p:animEffect transition="in" filter="dissolve">
                                      <p:cBhvr>
                                        <p:cTn id="12" dur="500"/>
                                        <p:tgtEl>
                                          <p:spTgt spid="557063"/>
                                        </p:tgtEl>
                                      </p:cBhvr>
                                    </p:animEffect>
                                  </p:childTnLst>
                                </p:cTn>
                              </p:par>
                              <p:par>
                                <p:cTn id="13" presetID="9" presetClass="exit" presetSubtype="0" fill="hold" grpId="0" nodeType="withEffect">
                                  <p:stCondLst>
                                    <p:cond delay="0"/>
                                  </p:stCondLst>
                                  <p:childTnLst>
                                    <p:animEffect transition="out" filter="dissolve">
                                      <p:cBhvr>
                                        <p:cTn id="14" dur="500"/>
                                        <p:tgtEl>
                                          <p:spTgt spid="557064"/>
                                        </p:tgtEl>
                                      </p:cBhvr>
                                    </p:animEffect>
                                    <p:set>
                                      <p:cBhvr>
                                        <p:cTn id="15" dur="1" fill="hold">
                                          <p:stCondLst>
                                            <p:cond delay="499"/>
                                          </p:stCondLst>
                                        </p:cTn>
                                        <p:tgtEl>
                                          <p:spTgt spid="557064"/>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557065"/>
                                        </p:tgtEl>
                                      </p:cBhvr>
                                    </p:animEffect>
                                    <p:set>
                                      <p:cBhvr>
                                        <p:cTn id="18" dur="1" fill="hold">
                                          <p:stCondLst>
                                            <p:cond delay="499"/>
                                          </p:stCondLst>
                                        </p:cTn>
                                        <p:tgtEl>
                                          <p:spTgt spid="5570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4" grpId="0" animBg="1"/>
      <p:bldP spid="5570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Date Placeholder 3">
            <a:extLst>
              <a:ext uri="{FF2B5EF4-FFF2-40B4-BE49-F238E27FC236}">
                <a16:creationId xmlns:a16="http://schemas.microsoft.com/office/drawing/2014/main" id="{4A8D5373-2014-1844-ADE6-57913E8119A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4F82C88-9734-9A40-9BA1-9099B76909C3}" type="datetime10">
              <a:rPr lang="en-US" altLang="en-US" sz="1400" smtClean="0"/>
              <a:pPr>
                <a:spcBef>
                  <a:spcPct val="0"/>
                </a:spcBef>
                <a:buFontTx/>
                <a:buNone/>
              </a:pPr>
              <a:t>17:25</a:t>
            </a:fld>
            <a:endParaRPr lang="en-US" altLang="en-US" sz="1400"/>
          </a:p>
        </p:txBody>
      </p:sp>
      <p:sp>
        <p:nvSpPr>
          <p:cNvPr id="21507" name="Rectangle 2">
            <a:extLst>
              <a:ext uri="{FF2B5EF4-FFF2-40B4-BE49-F238E27FC236}">
                <a16:creationId xmlns:a16="http://schemas.microsoft.com/office/drawing/2014/main" id="{054B66BC-AF91-0848-8B6D-84BA0D0B4387}"/>
              </a:ext>
            </a:extLst>
          </p:cNvPr>
          <p:cNvSpPr>
            <a:spLocks noGrp="1" noChangeArrowheads="1"/>
          </p:cNvSpPr>
          <p:nvPr>
            <p:ph type="title"/>
          </p:nvPr>
        </p:nvSpPr>
        <p:spPr>
          <a:xfrm>
            <a:off x="479425" y="120650"/>
            <a:ext cx="8642350" cy="1143000"/>
          </a:xfrm>
        </p:spPr>
        <p:txBody>
          <a:bodyPr/>
          <a:lstStyle/>
          <a:p>
            <a:pPr eaLnBrk="1" hangingPunct="1">
              <a:defRPr/>
            </a:pPr>
            <a:r>
              <a:rPr lang="en-US" sz="3200">
                <a:cs typeface="+mj-cs"/>
              </a:rPr>
              <a:t>Real examples of fraud</a:t>
            </a:r>
          </a:p>
        </p:txBody>
      </p:sp>
      <p:sp>
        <p:nvSpPr>
          <p:cNvPr id="60419" name="Rectangle 3">
            <a:extLst>
              <a:ext uri="{FF2B5EF4-FFF2-40B4-BE49-F238E27FC236}">
                <a16:creationId xmlns:a16="http://schemas.microsoft.com/office/drawing/2014/main" id="{5496FEA0-D352-E945-889C-3FA204FCD97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0420" name="Picture 4">
            <a:extLst>
              <a:ext uri="{FF2B5EF4-FFF2-40B4-BE49-F238E27FC236}">
                <a16:creationId xmlns:a16="http://schemas.microsoft.com/office/drawing/2014/main" id="{4A334199-9EF9-C340-BAA4-DB49157F7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231900"/>
            <a:ext cx="7564437" cy="4725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1" name="Text Box 5">
            <a:extLst>
              <a:ext uri="{FF2B5EF4-FFF2-40B4-BE49-F238E27FC236}">
                <a16:creationId xmlns:a16="http://schemas.microsoft.com/office/drawing/2014/main" id="{FC8198BC-4194-2849-9560-F4FC82DC7197}"/>
              </a:ext>
            </a:extLst>
          </p:cNvPr>
          <p:cNvSpPr txBox="1">
            <a:spLocks noChangeArrowheads="1"/>
          </p:cNvSpPr>
          <p:nvPr/>
        </p:nvSpPr>
        <p:spPr bwMode="auto">
          <a:xfrm>
            <a:off x="5770563" y="6342063"/>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a:t>
            </a:r>
          </a:p>
          <a:p>
            <a:pPr eaLnBrk="1" hangingPunct="1">
              <a:lnSpc>
                <a:spcPct val="90000"/>
              </a:lnSpc>
              <a:spcBef>
                <a:spcPct val="0"/>
              </a:spcBef>
              <a:buFontTx/>
              <a:buNone/>
            </a:pPr>
            <a:endParaRPr lang="en-US" altLang="en-US" sz="900">
              <a:solidFill>
                <a:srgbClr val="8A8A8A"/>
              </a:solidFill>
            </a:endParaRPr>
          </a:p>
        </p:txBody>
      </p:sp>
      <p:grpSp>
        <p:nvGrpSpPr>
          <p:cNvPr id="3" name="Group 2">
            <a:extLst>
              <a:ext uri="{FF2B5EF4-FFF2-40B4-BE49-F238E27FC236}">
                <a16:creationId xmlns:a16="http://schemas.microsoft.com/office/drawing/2014/main" id="{AB3F4F59-BC55-9546-A4A1-793755900E06}"/>
              </a:ext>
            </a:extLst>
          </p:cNvPr>
          <p:cNvGrpSpPr>
            <a:grpSpLocks/>
          </p:cNvGrpSpPr>
          <p:nvPr/>
        </p:nvGrpSpPr>
        <p:grpSpPr bwMode="auto">
          <a:xfrm>
            <a:off x="1470025" y="2111375"/>
            <a:ext cx="4211638" cy="3506788"/>
            <a:chOff x="1469571" y="2112003"/>
            <a:chExt cx="4212772" cy="3506165"/>
          </a:xfrm>
        </p:grpSpPr>
        <p:sp>
          <p:nvSpPr>
            <p:cNvPr id="60424" name="Freeform 1">
              <a:extLst>
                <a:ext uri="{FF2B5EF4-FFF2-40B4-BE49-F238E27FC236}">
                  <a16:creationId xmlns:a16="http://schemas.microsoft.com/office/drawing/2014/main" id="{DC91F4AD-B5AD-C547-B999-94531AE4E5BD}"/>
                </a:ext>
              </a:extLst>
            </p:cNvPr>
            <p:cNvSpPr>
              <a:spLocks/>
            </p:cNvSpPr>
            <p:nvPr/>
          </p:nvSpPr>
          <p:spPr bwMode="auto">
            <a:xfrm>
              <a:off x="1469571" y="2112003"/>
              <a:ext cx="4060372" cy="1231890"/>
            </a:xfrm>
            <a:custGeom>
              <a:avLst/>
              <a:gdLst>
                <a:gd name="T0" fmla="*/ 3929743 w 4060372"/>
                <a:gd name="T1" fmla="*/ 337283 h 1231890"/>
                <a:gd name="T2" fmla="*/ 3810000 w 4060372"/>
                <a:gd name="T3" fmla="*/ 293740 h 1231890"/>
                <a:gd name="T4" fmla="*/ 3646715 w 4060372"/>
                <a:gd name="T5" fmla="*/ 239311 h 1231890"/>
                <a:gd name="T6" fmla="*/ 3396343 w 4060372"/>
                <a:gd name="T7" fmla="*/ 152226 h 1231890"/>
                <a:gd name="T8" fmla="*/ 3211286 w 4060372"/>
                <a:gd name="T9" fmla="*/ 86911 h 1231890"/>
                <a:gd name="T10" fmla="*/ 2939143 w 4060372"/>
                <a:gd name="T11" fmla="*/ 43368 h 1231890"/>
                <a:gd name="T12" fmla="*/ 478972 w 4060372"/>
                <a:gd name="T13" fmla="*/ 21597 h 1231890"/>
                <a:gd name="T14" fmla="*/ 402772 w 4060372"/>
                <a:gd name="T15" fmla="*/ 43368 h 1231890"/>
                <a:gd name="T16" fmla="*/ 326572 w 4060372"/>
                <a:gd name="T17" fmla="*/ 76026 h 1231890"/>
                <a:gd name="T18" fmla="*/ 272143 w 4060372"/>
                <a:gd name="T19" fmla="*/ 119568 h 1231890"/>
                <a:gd name="T20" fmla="*/ 195943 w 4060372"/>
                <a:gd name="T21" fmla="*/ 195768 h 1231890"/>
                <a:gd name="T22" fmla="*/ 130629 w 4060372"/>
                <a:gd name="T23" fmla="*/ 261083 h 1231890"/>
                <a:gd name="T24" fmla="*/ 21772 w 4060372"/>
                <a:gd name="T25" fmla="*/ 391711 h 1231890"/>
                <a:gd name="T26" fmla="*/ 10886 w 4060372"/>
                <a:gd name="T27" fmla="*/ 631197 h 1231890"/>
                <a:gd name="T28" fmla="*/ 119743 w 4060372"/>
                <a:gd name="T29" fmla="*/ 750940 h 1231890"/>
                <a:gd name="T30" fmla="*/ 174172 w 4060372"/>
                <a:gd name="T31" fmla="*/ 827140 h 1231890"/>
                <a:gd name="T32" fmla="*/ 304800 w 4060372"/>
                <a:gd name="T33" fmla="*/ 925111 h 1231890"/>
                <a:gd name="T34" fmla="*/ 402772 w 4060372"/>
                <a:gd name="T35" fmla="*/ 990426 h 1231890"/>
                <a:gd name="T36" fmla="*/ 511629 w 4060372"/>
                <a:gd name="T37" fmla="*/ 1044854 h 1231890"/>
                <a:gd name="T38" fmla="*/ 576943 w 4060372"/>
                <a:gd name="T39" fmla="*/ 1077511 h 1231890"/>
                <a:gd name="T40" fmla="*/ 674915 w 4060372"/>
                <a:gd name="T41" fmla="*/ 1121054 h 1231890"/>
                <a:gd name="T42" fmla="*/ 783772 w 4060372"/>
                <a:gd name="T43" fmla="*/ 1164597 h 1231890"/>
                <a:gd name="T44" fmla="*/ 947058 w 4060372"/>
                <a:gd name="T45" fmla="*/ 1197254 h 1231890"/>
                <a:gd name="T46" fmla="*/ 1175658 w 4060372"/>
                <a:gd name="T47" fmla="*/ 1229911 h 1231890"/>
                <a:gd name="T48" fmla="*/ 2623458 w 4060372"/>
                <a:gd name="T49" fmla="*/ 1175483 h 1231890"/>
                <a:gd name="T50" fmla="*/ 2884715 w 4060372"/>
                <a:gd name="T51" fmla="*/ 1142826 h 1231890"/>
                <a:gd name="T52" fmla="*/ 3113315 w 4060372"/>
                <a:gd name="T53" fmla="*/ 1099283 h 1231890"/>
                <a:gd name="T54" fmla="*/ 3200400 w 4060372"/>
                <a:gd name="T55" fmla="*/ 1066626 h 1231890"/>
                <a:gd name="T56" fmla="*/ 3320143 w 4060372"/>
                <a:gd name="T57" fmla="*/ 1023083 h 1231890"/>
                <a:gd name="T58" fmla="*/ 3450772 w 4060372"/>
                <a:gd name="T59" fmla="*/ 990426 h 1231890"/>
                <a:gd name="T60" fmla="*/ 3635829 w 4060372"/>
                <a:gd name="T61" fmla="*/ 903340 h 1231890"/>
                <a:gd name="T62" fmla="*/ 3701143 w 4060372"/>
                <a:gd name="T63" fmla="*/ 859797 h 1231890"/>
                <a:gd name="T64" fmla="*/ 3897086 w 4060372"/>
                <a:gd name="T65" fmla="*/ 696511 h 1231890"/>
                <a:gd name="T66" fmla="*/ 3951515 w 4060372"/>
                <a:gd name="T67" fmla="*/ 598540 h 123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0372" h="1231890">
                  <a:moveTo>
                    <a:pt x="4060372" y="348168"/>
                  </a:moveTo>
                  <a:cubicBezTo>
                    <a:pt x="4016829" y="344540"/>
                    <a:pt x="3973054" y="343058"/>
                    <a:pt x="3929743" y="337283"/>
                  </a:cubicBezTo>
                  <a:cubicBezTo>
                    <a:pt x="3918369" y="335767"/>
                    <a:pt x="3908119" y="329549"/>
                    <a:pt x="3897086" y="326397"/>
                  </a:cubicBezTo>
                  <a:cubicBezTo>
                    <a:pt x="3806095" y="300399"/>
                    <a:pt x="3901313" y="334324"/>
                    <a:pt x="3810000" y="293740"/>
                  </a:cubicBezTo>
                  <a:cubicBezTo>
                    <a:pt x="3751408" y="267699"/>
                    <a:pt x="3762409" y="273335"/>
                    <a:pt x="3701143" y="261083"/>
                  </a:cubicBezTo>
                  <a:cubicBezTo>
                    <a:pt x="3683000" y="253826"/>
                    <a:pt x="3665141" y="245814"/>
                    <a:pt x="3646715" y="239311"/>
                  </a:cubicBezTo>
                  <a:cubicBezTo>
                    <a:pt x="3603433" y="224035"/>
                    <a:pt x="3557139" y="216294"/>
                    <a:pt x="3516086" y="195768"/>
                  </a:cubicBezTo>
                  <a:cubicBezTo>
                    <a:pt x="3434223" y="154837"/>
                    <a:pt x="3474640" y="167884"/>
                    <a:pt x="3396343" y="152226"/>
                  </a:cubicBezTo>
                  <a:cubicBezTo>
                    <a:pt x="3208429" y="71689"/>
                    <a:pt x="3410650" y="152163"/>
                    <a:pt x="3265715" y="108683"/>
                  </a:cubicBezTo>
                  <a:cubicBezTo>
                    <a:pt x="3246998" y="103068"/>
                    <a:pt x="3230138" y="92052"/>
                    <a:pt x="3211286" y="86911"/>
                  </a:cubicBezTo>
                  <a:cubicBezTo>
                    <a:pt x="3177700" y="77751"/>
                    <a:pt x="3072424" y="67854"/>
                    <a:pt x="3048000" y="65140"/>
                  </a:cubicBezTo>
                  <a:cubicBezTo>
                    <a:pt x="3002528" y="53771"/>
                    <a:pt x="2990472" y="49527"/>
                    <a:pt x="2939143" y="43368"/>
                  </a:cubicBezTo>
                  <a:cubicBezTo>
                    <a:pt x="2294652" y="-33971"/>
                    <a:pt x="2054626" y="17018"/>
                    <a:pt x="1121229" y="10711"/>
                  </a:cubicBezTo>
                  <a:lnTo>
                    <a:pt x="478972" y="21597"/>
                  </a:lnTo>
                  <a:cubicBezTo>
                    <a:pt x="467503" y="21967"/>
                    <a:pt x="457348" y="29331"/>
                    <a:pt x="446315" y="32483"/>
                  </a:cubicBezTo>
                  <a:cubicBezTo>
                    <a:pt x="431930" y="36593"/>
                    <a:pt x="417286" y="39740"/>
                    <a:pt x="402772" y="43368"/>
                  </a:cubicBezTo>
                  <a:cubicBezTo>
                    <a:pt x="388258" y="50625"/>
                    <a:pt x="374144" y="58747"/>
                    <a:pt x="359229" y="65140"/>
                  </a:cubicBezTo>
                  <a:cubicBezTo>
                    <a:pt x="348682" y="69660"/>
                    <a:pt x="336411" y="70122"/>
                    <a:pt x="326572" y="76026"/>
                  </a:cubicBezTo>
                  <a:cubicBezTo>
                    <a:pt x="317771" y="81306"/>
                    <a:pt x="312814" y="91386"/>
                    <a:pt x="304800" y="97797"/>
                  </a:cubicBezTo>
                  <a:cubicBezTo>
                    <a:pt x="294584" y="105970"/>
                    <a:pt x="282076" y="111054"/>
                    <a:pt x="272143" y="119568"/>
                  </a:cubicBezTo>
                  <a:cubicBezTo>
                    <a:pt x="256558" y="132926"/>
                    <a:pt x="243114" y="148597"/>
                    <a:pt x="228600" y="163111"/>
                  </a:cubicBezTo>
                  <a:lnTo>
                    <a:pt x="195943" y="195768"/>
                  </a:lnTo>
                  <a:lnTo>
                    <a:pt x="163286" y="228426"/>
                  </a:lnTo>
                  <a:cubicBezTo>
                    <a:pt x="152400" y="239312"/>
                    <a:pt x="139168" y="248274"/>
                    <a:pt x="130629" y="261083"/>
                  </a:cubicBezTo>
                  <a:cubicBezTo>
                    <a:pt x="123372" y="271969"/>
                    <a:pt x="117550" y="283962"/>
                    <a:pt x="108858" y="293740"/>
                  </a:cubicBezTo>
                  <a:cubicBezTo>
                    <a:pt x="86958" y="318378"/>
                    <a:pt x="38243" y="354650"/>
                    <a:pt x="21772" y="391711"/>
                  </a:cubicBezTo>
                  <a:cubicBezTo>
                    <a:pt x="12451" y="412682"/>
                    <a:pt x="0" y="457026"/>
                    <a:pt x="0" y="457026"/>
                  </a:cubicBezTo>
                  <a:cubicBezTo>
                    <a:pt x="3629" y="515083"/>
                    <a:pt x="-1098" y="574274"/>
                    <a:pt x="10886" y="631197"/>
                  </a:cubicBezTo>
                  <a:cubicBezTo>
                    <a:pt x="14057" y="646261"/>
                    <a:pt x="33688" y="652028"/>
                    <a:pt x="43543" y="663854"/>
                  </a:cubicBezTo>
                  <a:cubicBezTo>
                    <a:pt x="133555" y="771867"/>
                    <a:pt x="-49853" y="581342"/>
                    <a:pt x="119743" y="750940"/>
                  </a:cubicBezTo>
                  <a:cubicBezTo>
                    <a:pt x="130629" y="761826"/>
                    <a:pt x="145515" y="769828"/>
                    <a:pt x="152400" y="783597"/>
                  </a:cubicBezTo>
                  <a:cubicBezTo>
                    <a:pt x="159657" y="798111"/>
                    <a:pt x="164740" y="813935"/>
                    <a:pt x="174172" y="827140"/>
                  </a:cubicBezTo>
                  <a:cubicBezTo>
                    <a:pt x="189462" y="848546"/>
                    <a:pt x="230100" y="878939"/>
                    <a:pt x="250372" y="892454"/>
                  </a:cubicBezTo>
                  <a:cubicBezTo>
                    <a:pt x="267976" y="904190"/>
                    <a:pt x="287467" y="912978"/>
                    <a:pt x="304800" y="925111"/>
                  </a:cubicBezTo>
                  <a:cubicBezTo>
                    <a:pt x="323834" y="938435"/>
                    <a:pt x="339897" y="955766"/>
                    <a:pt x="359229" y="968654"/>
                  </a:cubicBezTo>
                  <a:cubicBezTo>
                    <a:pt x="372731" y="977655"/>
                    <a:pt x="388526" y="982655"/>
                    <a:pt x="402772" y="990426"/>
                  </a:cubicBezTo>
                  <a:cubicBezTo>
                    <a:pt x="428454" y="1004434"/>
                    <a:pt x="452806" y="1020885"/>
                    <a:pt x="478972" y="1033968"/>
                  </a:cubicBezTo>
                  <a:cubicBezTo>
                    <a:pt x="489235" y="1039100"/>
                    <a:pt x="501366" y="1039722"/>
                    <a:pt x="511629" y="1044854"/>
                  </a:cubicBezTo>
                  <a:cubicBezTo>
                    <a:pt x="523331" y="1050705"/>
                    <a:pt x="532584" y="1060775"/>
                    <a:pt x="544286" y="1066626"/>
                  </a:cubicBezTo>
                  <a:cubicBezTo>
                    <a:pt x="554549" y="1071758"/>
                    <a:pt x="566680" y="1072380"/>
                    <a:pt x="576943" y="1077511"/>
                  </a:cubicBezTo>
                  <a:cubicBezTo>
                    <a:pt x="595867" y="1086973"/>
                    <a:pt x="612037" y="1101575"/>
                    <a:pt x="631372" y="1110168"/>
                  </a:cubicBezTo>
                  <a:cubicBezTo>
                    <a:pt x="645044" y="1116244"/>
                    <a:pt x="660855" y="1115941"/>
                    <a:pt x="674915" y="1121054"/>
                  </a:cubicBezTo>
                  <a:cubicBezTo>
                    <a:pt x="700886" y="1130498"/>
                    <a:pt x="725457" y="1143448"/>
                    <a:pt x="751115" y="1153711"/>
                  </a:cubicBezTo>
                  <a:cubicBezTo>
                    <a:pt x="761769" y="1157973"/>
                    <a:pt x="772483" y="1162544"/>
                    <a:pt x="783772" y="1164597"/>
                  </a:cubicBezTo>
                  <a:cubicBezTo>
                    <a:pt x="812555" y="1169830"/>
                    <a:pt x="841829" y="1171854"/>
                    <a:pt x="870858" y="1175483"/>
                  </a:cubicBezTo>
                  <a:cubicBezTo>
                    <a:pt x="898835" y="1184808"/>
                    <a:pt x="916991" y="1191787"/>
                    <a:pt x="947058" y="1197254"/>
                  </a:cubicBezTo>
                  <a:cubicBezTo>
                    <a:pt x="1025607" y="1211536"/>
                    <a:pt x="1036404" y="1206908"/>
                    <a:pt x="1121229" y="1219026"/>
                  </a:cubicBezTo>
                  <a:cubicBezTo>
                    <a:pt x="1139545" y="1221643"/>
                    <a:pt x="1157515" y="1226283"/>
                    <a:pt x="1175658" y="1229911"/>
                  </a:cubicBezTo>
                  <a:cubicBezTo>
                    <a:pt x="1271874" y="1228876"/>
                    <a:pt x="2100032" y="1245594"/>
                    <a:pt x="2438400" y="1197254"/>
                  </a:cubicBezTo>
                  <a:cubicBezTo>
                    <a:pt x="2603666" y="1173644"/>
                    <a:pt x="2413791" y="1199675"/>
                    <a:pt x="2623458" y="1175483"/>
                  </a:cubicBezTo>
                  <a:lnTo>
                    <a:pt x="2797629" y="1153711"/>
                  </a:lnTo>
                  <a:cubicBezTo>
                    <a:pt x="2826658" y="1150082"/>
                    <a:pt x="2856029" y="1148563"/>
                    <a:pt x="2884715" y="1142826"/>
                  </a:cubicBezTo>
                  <a:cubicBezTo>
                    <a:pt x="3077431" y="1104281"/>
                    <a:pt x="2781742" y="1162813"/>
                    <a:pt x="3004458" y="1121054"/>
                  </a:cubicBezTo>
                  <a:cubicBezTo>
                    <a:pt x="3040828" y="1114235"/>
                    <a:pt x="3113315" y="1099283"/>
                    <a:pt x="3113315" y="1099283"/>
                  </a:cubicBezTo>
                  <a:cubicBezTo>
                    <a:pt x="3127829" y="1092026"/>
                    <a:pt x="3141664" y="1083209"/>
                    <a:pt x="3156858" y="1077511"/>
                  </a:cubicBezTo>
                  <a:cubicBezTo>
                    <a:pt x="3170866" y="1072258"/>
                    <a:pt x="3186649" y="1072519"/>
                    <a:pt x="3200400" y="1066626"/>
                  </a:cubicBezTo>
                  <a:cubicBezTo>
                    <a:pt x="3212425" y="1061472"/>
                    <a:pt x="3220762" y="1049325"/>
                    <a:pt x="3233058" y="1044854"/>
                  </a:cubicBezTo>
                  <a:cubicBezTo>
                    <a:pt x="3261178" y="1034628"/>
                    <a:pt x="3291115" y="1030340"/>
                    <a:pt x="3320143" y="1023083"/>
                  </a:cubicBezTo>
                  <a:lnTo>
                    <a:pt x="3407229" y="1001311"/>
                  </a:lnTo>
                  <a:lnTo>
                    <a:pt x="3450772" y="990426"/>
                  </a:lnTo>
                  <a:cubicBezTo>
                    <a:pt x="3551239" y="940192"/>
                    <a:pt x="3506372" y="954755"/>
                    <a:pt x="3581400" y="935997"/>
                  </a:cubicBezTo>
                  <a:cubicBezTo>
                    <a:pt x="3636570" y="880830"/>
                    <a:pt x="3565167" y="945739"/>
                    <a:pt x="3635829" y="903340"/>
                  </a:cubicBezTo>
                  <a:cubicBezTo>
                    <a:pt x="3644630" y="898059"/>
                    <a:pt x="3649061" y="887261"/>
                    <a:pt x="3657600" y="881568"/>
                  </a:cubicBezTo>
                  <a:cubicBezTo>
                    <a:pt x="3671102" y="872567"/>
                    <a:pt x="3687054" y="867848"/>
                    <a:pt x="3701143" y="859797"/>
                  </a:cubicBezTo>
                  <a:cubicBezTo>
                    <a:pt x="3743148" y="835795"/>
                    <a:pt x="3748086" y="823740"/>
                    <a:pt x="3788229" y="783597"/>
                  </a:cubicBezTo>
                  <a:cubicBezTo>
                    <a:pt x="3823167" y="760305"/>
                    <a:pt x="3872268" y="733738"/>
                    <a:pt x="3897086" y="696511"/>
                  </a:cubicBezTo>
                  <a:cubicBezTo>
                    <a:pt x="3911600" y="674740"/>
                    <a:pt x="3932354" y="656020"/>
                    <a:pt x="3940629" y="631197"/>
                  </a:cubicBezTo>
                  <a:cubicBezTo>
                    <a:pt x="3944258" y="620311"/>
                    <a:pt x="3950373" y="609958"/>
                    <a:pt x="3951515" y="598540"/>
                  </a:cubicBezTo>
                  <a:cubicBezTo>
                    <a:pt x="3954042" y="573266"/>
                    <a:pt x="3951515" y="547740"/>
                    <a:pt x="3951515" y="522340"/>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5" name="Freeform 7">
              <a:extLst>
                <a:ext uri="{FF2B5EF4-FFF2-40B4-BE49-F238E27FC236}">
                  <a16:creationId xmlns:a16="http://schemas.microsoft.com/office/drawing/2014/main" id="{3BEA89AD-0F00-2942-99C3-F923B8D9742C}"/>
                </a:ext>
              </a:extLst>
            </p:cNvPr>
            <p:cNvSpPr>
              <a:spLocks/>
            </p:cNvSpPr>
            <p:nvPr/>
          </p:nvSpPr>
          <p:spPr bwMode="auto">
            <a:xfrm>
              <a:off x="1621971" y="4386278"/>
              <a:ext cx="4060372" cy="1231890"/>
            </a:xfrm>
            <a:custGeom>
              <a:avLst/>
              <a:gdLst>
                <a:gd name="T0" fmla="*/ 3929743 w 4060372"/>
                <a:gd name="T1" fmla="*/ 337283 h 1231890"/>
                <a:gd name="T2" fmla="*/ 3810000 w 4060372"/>
                <a:gd name="T3" fmla="*/ 293740 h 1231890"/>
                <a:gd name="T4" fmla="*/ 3646715 w 4060372"/>
                <a:gd name="T5" fmla="*/ 239311 h 1231890"/>
                <a:gd name="T6" fmla="*/ 3396343 w 4060372"/>
                <a:gd name="T7" fmla="*/ 152226 h 1231890"/>
                <a:gd name="T8" fmla="*/ 3211286 w 4060372"/>
                <a:gd name="T9" fmla="*/ 86911 h 1231890"/>
                <a:gd name="T10" fmla="*/ 2939143 w 4060372"/>
                <a:gd name="T11" fmla="*/ 43368 h 1231890"/>
                <a:gd name="T12" fmla="*/ 478972 w 4060372"/>
                <a:gd name="T13" fmla="*/ 21597 h 1231890"/>
                <a:gd name="T14" fmla="*/ 402772 w 4060372"/>
                <a:gd name="T15" fmla="*/ 43368 h 1231890"/>
                <a:gd name="T16" fmla="*/ 326572 w 4060372"/>
                <a:gd name="T17" fmla="*/ 76026 h 1231890"/>
                <a:gd name="T18" fmla="*/ 272143 w 4060372"/>
                <a:gd name="T19" fmla="*/ 119568 h 1231890"/>
                <a:gd name="T20" fmla="*/ 195943 w 4060372"/>
                <a:gd name="T21" fmla="*/ 195768 h 1231890"/>
                <a:gd name="T22" fmla="*/ 130629 w 4060372"/>
                <a:gd name="T23" fmla="*/ 261083 h 1231890"/>
                <a:gd name="T24" fmla="*/ 21772 w 4060372"/>
                <a:gd name="T25" fmla="*/ 391711 h 1231890"/>
                <a:gd name="T26" fmla="*/ 10886 w 4060372"/>
                <a:gd name="T27" fmla="*/ 631197 h 1231890"/>
                <a:gd name="T28" fmla="*/ 119743 w 4060372"/>
                <a:gd name="T29" fmla="*/ 750940 h 1231890"/>
                <a:gd name="T30" fmla="*/ 174172 w 4060372"/>
                <a:gd name="T31" fmla="*/ 827140 h 1231890"/>
                <a:gd name="T32" fmla="*/ 304800 w 4060372"/>
                <a:gd name="T33" fmla="*/ 925111 h 1231890"/>
                <a:gd name="T34" fmla="*/ 402772 w 4060372"/>
                <a:gd name="T35" fmla="*/ 990426 h 1231890"/>
                <a:gd name="T36" fmla="*/ 511629 w 4060372"/>
                <a:gd name="T37" fmla="*/ 1044854 h 1231890"/>
                <a:gd name="T38" fmla="*/ 576943 w 4060372"/>
                <a:gd name="T39" fmla="*/ 1077511 h 1231890"/>
                <a:gd name="T40" fmla="*/ 674915 w 4060372"/>
                <a:gd name="T41" fmla="*/ 1121054 h 1231890"/>
                <a:gd name="T42" fmla="*/ 783772 w 4060372"/>
                <a:gd name="T43" fmla="*/ 1164597 h 1231890"/>
                <a:gd name="T44" fmla="*/ 947058 w 4060372"/>
                <a:gd name="T45" fmla="*/ 1197254 h 1231890"/>
                <a:gd name="T46" fmla="*/ 1175658 w 4060372"/>
                <a:gd name="T47" fmla="*/ 1229911 h 1231890"/>
                <a:gd name="T48" fmla="*/ 2623458 w 4060372"/>
                <a:gd name="T49" fmla="*/ 1175483 h 1231890"/>
                <a:gd name="T50" fmla="*/ 2884715 w 4060372"/>
                <a:gd name="T51" fmla="*/ 1142826 h 1231890"/>
                <a:gd name="T52" fmla="*/ 3113315 w 4060372"/>
                <a:gd name="T53" fmla="*/ 1099283 h 1231890"/>
                <a:gd name="T54" fmla="*/ 3200400 w 4060372"/>
                <a:gd name="T55" fmla="*/ 1066626 h 1231890"/>
                <a:gd name="T56" fmla="*/ 3320143 w 4060372"/>
                <a:gd name="T57" fmla="*/ 1023083 h 1231890"/>
                <a:gd name="T58" fmla="*/ 3450772 w 4060372"/>
                <a:gd name="T59" fmla="*/ 990426 h 1231890"/>
                <a:gd name="T60" fmla="*/ 3635829 w 4060372"/>
                <a:gd name="T61" fmla="*/ 903340 h 1231890"/>
                <a:gd name="T62" fmla="*/ 3701143 w 4060372"/>
                <a:gd name="T63" fmla="*/ 859797 h 1231890"/>
                <a:gd name="T64" fmla="*/ 3897086 w 4060372"/>
                <a:gd name="T65" fmla="*/ 696511 h 1231890"/>
                <a:gd name="T66" fmla="*/ 3951515 w 4060372"/>
                <a:gd name="T67" fmla="*/ 598540 h 123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0372" h="1231890">
                  <a:moveTo>
                    <a:pt x="4060372" y="348168"/>
                  </a:moveTo>
                  <a:cubicBezTo>
                    <a:pt x="4016829" y="344540"/>
                    <a:pt x="3973054" y="343058"/>
                    <a:pt x="3929743" y="337283"/>
                  </a:cubicBezTo>
                  <a:cubicBezTo>
                    <a:pt x="3918369" y="335767"/>
                    <a:pt x="3908119" y="329549"/>
                    <a:pt x="3897086" y="326397"/>
                  </a:cubicBezTo>
                  <a:cubicBezTo>
                    <a:pt x="3806095" y="300399"/>
                    <a:pt x="3901313" y="334324"/>
                    <a:pt x="3810000" y="293740"/>
                  </a:cubicBezTo>
                  <a:cubicBezTo>
                    <a:pt x="3751408" y="267699"/>
                    <a:pt x="3762409" y="273335"/>
                    <a:pt x="3701143" y="261083"/>
                  </a:cubicBezTo>
                  <a:cubicBezTo>
                    <a:pt x="3683000" y="253826"/>
                    <a:pt x="3665141" y="245814"/>
                    <a:pt x="3646715" y="239311"/>
                  </a:cubicBezTo>
                  <a:cubicBezTo>
                    <a:pt x="3603433" y="224035"/>
                    <a:pt x="3557139" y="216294"/>
                    <a:pt x="3516086" y="195768"/>
                  </a:cubicBezTo>
                  <a:cubicBezTo>
                    <a:pt x="3434223" y="154837"/>
                    <a:pt x="3474640" y="167884"/>
                    <a:pt x="3396343" y="152226"/>
                  </a:cubicBezTo>
                  <a:cubicBezTo>
                    <a:pt x="3208429" y="71689"/>
                    <a:pt x="3410650" y="152163"/>
                    <a:pt x="3265715" y="108683"/>
                  </a:cubicBezTo>
                  <a:cubicBezTo>
                    <a:pt x="3246998" y="103068"/>
                    <a:pt x="3230138" y="92052"/>
                    <a:pt x="3211286" y="86911"/>
                  </a:cubicBezTo>
                  <a:cubicBezTo>
                    <a:pt x="3177700" y="77751"/>
                    <a:pt x="3072424" y="67854"/>
                    <a:pt x="3048000" y="65140"/>
                  </a:cubicBezTo>
                  <a:cubicBezTo>
                    <a:pt x="3002528" y="53771"/>
                    <a:pt x="2990472" y="49527"/>
                    <a:pt x="2939143" y="43368"/>
                  </a:cubicBezTo>
                  <a:cubicBezTo>
                    <a:pt x="2294652" y="-33971"/>
                    <a:pt x="2054626" y="17018"/>
                    <a:pt x="1121229" y="10711"/>
                  </a:cubicBezTo>
                  <a:lnTo>
                    <a:pt x="478972" y="21597"/>
                  </a:lnTo>
                  <a:cubicBezTo>
                    <a:pt x="467503" y="21967"/>
                    <a:pt x="457348" y="29331"/>
                    <a:pt x="446315" y="32483"/>
                  </a:cubicBezTo>
                  <a:cubicBezTo>
                    <a:pt x="431930" y="36593"/>
                    <a:pt x="417286" y="39740"/>
                    <a:pt x="402772" y="43368"/>
                  </a:cubicBezTo>
                  <a:cubicBezTo>
                    <a:pt x="388258" y="50625"/>
                    <a:pt x="374144" y="58747"/>
                    <a:pt x="359229" y="65140"/>
                  </a:cubicBezTo>
                  <a:cubicBezTo>
                    <a:pt x="348682" y="69660"/>
                    <a:pt x="336411" y="70122"/>
                    <a:pt x="326572" y="76026"/>
                  </a:cubicBezTo>
                  <a:cubicBezTo>
                    <a:pt x="317771" y="81306"/>
                    <a:pt x="312814" y="91386"/>
                    <a:pt x="304800" y="97797"/>
                  </a:cubicBezTo>
                  <a:cubicBezTo>
                    <a:pt x="294584" y="105970"/>
                    <a:pt x="282076" y="111054"/>
                    <a:pt x="272143" y="119568"/>
                  </a:cubicBezTo>
                  <a:cubicBezTo>
                    <a:pt x="256558" y="132926"/>
                    <a:pt x="243114" y="148597"/>
                    <a:pt x="228600" y="163111"/>
                  </a:cubicBezTo>
                  <a:lnTo>
                    <a:pt x="195943" y="195768"/>
                  </a:lnTo>
                  <a:lnTo>
                    <a:pt x="163286" y="228426"/>
                  </a:lnTo>
                  <a:cubicBezTo>
                    <a:pt x="152400" y="239312"/>
                    <a:pt x="139168" y="248274"/>
                    <a:pt x="130629" y="261083"/>
                  </a:cubicBezTo>
                  <a:cubicBezTo>
                    <a:pt x="123372" y="271969"/>
                    <a:pt x="117550" y="283962"/>
                    <a:pt x="108858" y="293740"/>
                  </a:cubicBezTo>
                  <a:cubicBezTo>
                    <a:pt x="86958" y="318378"/>
                    <a:pt x="38243" y="354650"/>
                    <a:pt x="21772" y="391711"/>
                  </a:cubicBezTo>
                  <a:cubicBezTo>
                    <a:pt x="12451" y="412682"/>
                    <a:pt x="0" y="457026"/>
                    <a:pt x="0" y="457026"/>
                  </a:cubicBezTo>
                  <a:cubicBezTo>
                    <a:pt x="3629" y="515083"/>
                    <a:pt x="-1098" y="574274"/>
                    <a:pt x="10886" y="631197"/>
                  </a:cubicBezTo>
                  <a:cubicBezTo>
                    <a:pt x="14057" y="646261"/>
                    <a:pt x="33688" y="652028"/>
                    <a:pt x="43543" y="663854"/>
                  </a:cubicBezTo>
                  <a:cubicBezTo>
                    <a:pt x="133555" y="771867"/>
                    <a:pt x="-49853" y="581342"/>
                    <a:pt x="119743" y="750940"/>
                  </a:cubicBezTo>
                  <a:cubicBezTo>
                    <a:pt x="130629" y="761826"/>
                    <a:pt x="145515" y="769828"/>
                    <a:pt x="152400" y="783597"/>
                  </a:cubicBezTo>
                  <a:cubicBezTo>
                    <a:pt x="159657" y="798111"/>
                    <a:pt x="164740" y="813935"/>
                    <a:pt x="174172" y="827140"/>
                  </a:cubicBezTo>
                  <a:cubicBezTo>
                    <a:pt x="189462" y="848546"/>
                    <a:pt x="230100" y="878939"/>
                    <a:pt x="250372" y="892454"/>
                  </a:cubicBezTo>
                  <a:cubicBezTo>
                    <a:pt x="267976" y="904190"/>
                    <a:pt x="287467" y="912978"/>
                    <a:pt x="304800" y="925111"/>
                  </a:cubicBezTo>
                  <a:cubicBezTo>
                    <a:pt x="323834" y="938435"/>
                    <a:pt x="339897" y="955766"/>
                    <a:pt x="359229" y="968654"/>
                  </a:cubicBezTo>
                  <a:cubicBezTo>
                    <a:pt x="372731" y="977655"/>
                    <a:pt x="388526" y="982655"/>
                    <a:pt x="402772" y="990426"/>
                  </a:cubicBezTo>
                  <a:cubicBezTo>
                    <a:pt x="428454" y="1004434"/>
                    <a:pt x="452806" y="1020885"/>
                    <a:pt x="478972" y="1033968"/>
                  </a:cubicBezTo>
                  <a:cubicBezTo>
                    <a:pt x="489235" y="1039100"/>
                    <a:pt x="501366" y="1039722"/>
                    <a:pt x="511629" y="1044854"/>
                  </a:cubicBezTo>
                  <a:cubicBezTo>
                    <a:pt x="523331" y="1050705"/>
                    <a:pt x="532584" y="1060775"/>
                    <a:pt x="544286" y="1066626"/>
                  </a:cubicBezTo>
                  <a:cubicBezTo>
                    <a:pt x="554549" y="1071758"/>
                    <a:pt x="566680" y="1072380"/>
                    <a:pt x="576943" y="1077511"/>
                  </a:cubicBezTo>
                  <a:cubicBezTo>
                    <a:pt x="595867" y="1086973"/>
                    <a:pt x="612037" y="1101575"/>
                    <a:pt x="631372" y="1110168"/>
                  </a:cubicBezTo>
                  <a:cubicBezTo>
                    <a:pt x="645044" y="1116244"/>
                    <a:pt x="660855" y="1115941"/>
                    <a:pt x="674915" y="1121054"/>
                  </a:cubicBezTo>
                  <a:cubicBezTo>
                    <a:pt x="700886" y="1130498"/>
                    <a:pt x="725457" y="1143448"/>
                    <a:pt x="751115" y="1153711"/>
                  </a:cubicBezTo>
                  <a:cubicBezTo>
                    <a:pt x="761769" y="1157973"/>
                    <a:pt x="772483" y="1162544"/>
                    <a:pt x="783772" y="1164597"/>
                  </a:cubicBezTo>
                  <a:cubicBezTo>
                    <a:pt x="812555" y="1169830"/>
                    <a:pt x="841829" y="1171854"/>
                    <a:pt x="870858" y="1175483"/>
                  </a:cubicBezTo>
                  <a:cubicBezTo>
                    <a:pt x="898835" y="1184808"/>
                    <a:pt x="916991" y="1191787"/>
                    <a:pt x="947058" y="1197254"/>
                  </a:cubicBezTo>
                  <a:cubicBezTo>
                    <a:pt x="1025607" y="1211536"/>
                    <a:pt x="1036404" y="1206908"/>
                    <a:pt x="1121229" y="1219026"/>
                  </a:cubicBezTo>
                  <a:cubicBezTo>
                    <a:pt x="1139545" y="1221643"/>
                    <a:pt x="1157515" y="1226283"/>
                    <a:pt x="1175658" y="1229911"/>
                  </a:cubicBezTo>
                  <a:cubicBezTo>
                    <a:pt x="1271874" y="1228876"/>
                    <a:pt x="2100032" y="1245594"/>
                    <a:pt x="2438400" y="1197254"/>
                  </a:cubicBezTo>
                  <a:cubicBezTo>
                    <a:pt x="2603666" y="1173644"/>
                    <a:pt x="2413791" y="1199675"/>
                    <a:pt x="2623458" y="1175483"/>
                  </a:cubicBezTo>
                  <a:lnTo>
                    <a:pt x="2797629" y="1153711"/>
                  </a:lnTo>
                  <a:cubicBezTo>
                    <a:pt x="2826658" y="1150082"/>
                    <a:pt x="2856029" y="1148563"/>
                    <a:pt x="2884715" y="1142826"/>
                  </a:cubicBezTo>
                  <a:cubicBezTo>
                    <a:pt x="3077431" y="1104281"/>
                    <a:pt x="2781742" y="1162813"/>
                    <a:pt x="3004458" y="1121054"/>
                  </a:cubicBezTo>
                  <a:cubicBezTo>
                    <a:pt x="3040828" y="1114235"/>
                    <a:pt x="3113315" y="1099283"/>
                    <a:pt x="3113315" y="1099283"/>
                  </a:cubicBezTo>
                  <a:cubicBezTo>
                    <a:pt x="3127829" y="1092026"/>
                    <a:pt x="3141664" y="1083209"/>
                    <a:pt x="3156858" y="1077511"/>
                  </a:cubicBezTo>
                  <a:cubicBezTo>
                    <a:pt x="3170866" y="1072258"/>
                    <a:pt x="3186649" y="1072519"/>
                    <a:pt x="3200400" y="1066626"/>
                  </a:cubicBezTo>
                  <a:cubicBezTo>
                    <a:pt x="3212425" y="1061472"/>
                    <a:pt x="3220762" y="1049325"/>
                    <a:pt x="3233058" y="1044854"/>
                  </a:cubicBezTo>
                  <a:cubicBezTo>
                    <a:pt x="3261178" y="1034628"/>
                    <a:pt x="3291115" y="1030340"/>
                    <a:pt x="3320143" y="1023083"/>
                  </a:cubicBezTo>
                  <a:lnTo>
                    <a:pt x="3407229" y="1001311"/>
                  </a:lnTo>
                  <a:lnTo>
                    <a:pt x="3450772" y="990426"/>
                  </a:lnTo>
                  <a:cubicBezTo>
                    <a:pt x="3551239" y="940192"/>
                    <a:pt x="3506372" y="954755"/>
                    <a:pt x="3581400" y="935997"/>
                  </a:cubicBezTo>
                  <a:cubicBezTo>
                    <a:pt x="3636570" y="880830"/>
                    <a:pt x="3565167" y="945739"/>
                    <a:pt x="3635829" y="903340"/>
                  </a:cubicBezTo>
                  <a:cubicBezTo>
                    <a:pt x="3644630" y="898059"/>
                    <a:pt x="3649061" y="887261"/>
                    <a:pt x="3657600" y="881568"/>
                  </a:cubicBezTo>
                  <a:cubicBezTo>
                    <a:pt x="3671102" y="872567"/>
                    <a:pt x="3687054" y="867848"/>
                    <a:pt x="3701143" y="859797"/>
                  </a:cubicBezTo>
                  <a:cubicBezTo>
                    <a:pt x="3743148" y="835795"/>
                    <a:pt x="3748086" y="823740"/>
                    <a:pt x="3788229" y="783597"/>
                  </a:cubicBezTo>
                  <a:cubicBezTo>
                    <a:pt x="3823167" y="760305"/>
                    <a:pt x="3872268" y="733738"/>
                    <a:pt x="3897086" y="696511"/>
                  </a:cubicBezTo>
                  <a:cubicBezTo>
                    <a:pt x="3911600" y="674740"/>
                    <a:pt x="3932354" y="656020"/>
                    <a:pt x="3940629" y="631197"/>
                  </a:cubicBezTo>
                  <a:cubicBezTo>
                    <a:pt x="3944258" y="620311"/>
                    <a:pt x="3950373" y="609958"/>
                    <a:pt x="3951515" y="598540"/>
                  </a:cubicBezTo>
                  <a:cubicBezTo>
                    <a:pt x="3954042" y="573266"/>
                    <a:pt x="3951515" y="547740"/>
                    <a:pt x="3951515" y="522340"/>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 name="AutoShape 9">
            <a:hlinkClick r:id="" action="ppaction://noaction" highlightClick="1"/>
            <a:extLst>
              <a:ext uri="{FF2B5EF4-FFF2-40B4-BE49-F238E27FC236}">
                <a16:creationId xmlns:a16="http://schemas.microsoft.com/office/drawing/2014/main" id="{D6AA73ED-1732-4544-AA6E-B1C529492E59}"/>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Date Placeholder 3">
            <a:extLst>
              <a:ext uri="{FF2B5EF4-FFF2-40B4-BE49-F238E27FC236}">
                <a16:creationId xmlns:a16="http://schemas.microsoft.com/office/drawing/2014/main" id="{F72ED9BD-4C7D-9944-B537-AA4026C4998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555DC2A-967E-9A40-8439-FC6683BE3258}" type="datetime10">
              <a:rPr lang="en-US" altLang="en-US" sz="1400" smtClean="0"/>
              <a:pPr>
                <a:spcBef>
                  <a:spcPct val="0"/>
                </a:spcBef>
                <a:buFontTx/>
                <a:buNone/>
              </a:pPr>
              <a:t>17:25</a:t>
            </a:fld>
            <a:endParaRPr lang="en-US" altLang="en-US" sz="1400"/>
          </a:p>
        </p:txBody>
      </p:sp>
      <p:sp>
        <p:nvSpPr>
          <p:cNvPr id="62466" name="Rectangle 2">
            <a:extLst>
              <a:ext uri="{FF2B5EF4-FFF2-40B4-BE49-F238E27FC236}">
                <a16:creationId xmlns:a16="http://schemas.microsoft.com/office/drawing/2014/main" id="{8A73FE76-1ACF-994A-84C6-C01EB81E34E6}"/>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62467" name="Rectangle 3">
            <a:extLst>
              <a:ext uri="{FF2B5EF4-FFF2-40B4-BE49-F238E27FC236}">
                <a16:creationId xmlns:a16="http://schemas.microsoft.com/office/drawing/2014/main" id="{9BB9EAFB-A4DF-4A48-A2D1-977AF65957CC}"/>
              </a:ext>
            </a:extLst>
          </p:cNvPr>
          <p:cNvSpPr>
            <a:spLocks noGrp="1" noChangeArrowheads="1"/>
          </p:cNvSpPr>
          <p:nvPr>
            <p:ph type="body" idx="1"/>
          </p:nvPr>
        </p:nvSpPr>
        <p:spPr>
          <a:xfrm>
            <a:off x="139700" y="4146550"/>
            <a:ext cx="8642350" cy="1190625"/>
          </a:xfrm>
        </p:spPr>
        <p:txBody>
          <a:bodyPr/>
          <a:lstStyle/>
          <a:p>
            <a:pPr eaLnBrk="1" hangingPunct="1">
              <a:buFontTx/>
              <a:buNone/>
            </a:pPr>
            <a:r>
              <a:rPr lang="en-US" altLang="en-US" sz="1400">
                <a:ea typeface="ＭＳ Ｐゴシック" panose="020B0600070205080204" pitchFamily="34" charset="-128"/>
              </a:rPr>
              <a:t>	</a:t>
            </a:r>
            <a:r>
              <a:rPr lang="ja-JP" altLang="en-US" sz="1400">
                <a:ea typeface="ＭＳ Ｐゴシック" panose="020B0600070205080204" pitchFamily="34" charset="-128"/>
              </a:rPr>
              <a:t>“</a:t>
            </a:r>
            <a:r>
              <a:rPr lang="en-US" altLang="ja-JP" sz="1400" i="1">
                <a:ea typeface="ＭＳ Ｐゴシック" panose="020B0600070205080204" pitchFamily="34" charset="-128"/>
              </a:rPr>
              <a:t>You should be aware of the resolution at which the image was acquired by the digital camera on your microscope. When that file is opened in Photoshop, you have the option of setting the size and resolution of the image. You should not set the total number of pixels to be greater than that in the original image; otherwise, the computer must create data for you that were not present in the original, and the resulting image is a misrepresentation of the original data—that is, the dpi of an image can only be increased if the size of the image is reduced proportionately</a:t>
            </a:r>
            <a:r>
              <a:rPr lang="en-US" altLang="ja-JP" sz="1400">
                <a:ea typeface="ＭＳ Ｐゴシック" panose="020B0600070205080204" pitchFamily="34" charset="-128"/>
              </a:rPr>
              <a:t>.</a:t>
            </a:r>
            <a:r>
              <a:rPr lang="ja-JP" altLang="en-US" sz="1400">
                <a:ea typeface="ＭＳ Ｐゴシック" panose="020B0600070205080204" pitchFamily="34" charset="-128"/>
              </a:rPr>
              <a:t>”</a:t>
            </a:r>
            <a:endParaRPr lang="en-US" altLang="ja-JP" sz="1400">
              <a:ea typeface="ＭＳ Ｐゴシック" panose="020B0600070205080204" pitchFamily="34" charset="-128"/>
            </a:endParaRPr>
          </a:p>
          <a:p>
            <a:pPr eaLnBrk="1" hangingPunct="1">
              <a:buFontTx/>
              <a:buNone/>
            </a:pPr>
            <a:endParaRPr lang="en-US" altLang="en-US" sz="1400">
              <a:ea typeface="ＭＳ Ｐゴシック" panose="020B0600070205080204" pitchFamily="34" charset="-128"/>
            </a:endParaRPr>
          </a:p>
        </p:txBody>
      </p:sp>
      <p:pic>
        <p:nvPicPr>
          <p:cNvPr id="62468" name="Picture 4">
            <a:extLst>
              <a:ext uri="{FF2B5EF4-FFF2-40B4-BE49-F238E27FC236}">
                <a16:creationId xmlns:a16="http://schemas.microsoft.com/office/drawing/2014/main" id="{11340A0E-EA32-7047-AFD7-3FA578C34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9525"/>
            <a:ext cx="6667500" cy="4076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9" name="Text Box 5">
            <a:extLst>
              <a:ext uri="{FF2B5EF4-FFF2-40B4-BE49-F238E27FC236}">
                <a16:creationId xmlns:a16="http://schemas.microsoft.com/office/drawing/2014/main" id="{EA637897-84E5-384F-88E0-A0D21D0F04E9}"/>
              </a:ext>
            </a:extLst>
          </p:cNvPr>
          <p:cNvSpPr txBox="1">
            <a:spLocks noChangeArrowheads="1"/>
          </p:cNvSpPr>
          <p:nvPr/>
        </p:nvSpPr>
        <p:spPr bwMode="auto">
          <a:xfrm>
            <a:off x="5481638" y="6518275"/>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 p15</a:t>
            </a:r>
          </a:p>
          <a:p>
            <a:pPr eaLnBrk="1" hangingPunct="1">
              <a:lnSpc>
                <a:spcPct val="90000"/>
              </a:lnSpc>
              <a:spcBef>
                <a:spcPct val="0"/>
              </a:spcBef>
              <a:buFontTx/>
              <a:buNone/>
            </a:pPr>
            <a:endParaRPr lang="en-US" altLang="en-US" sz="900">
              <a:solidFill>
                <a:srgbClr val="8A8A8A"/>
              </a:solidFill>
            </a:endParaRPr>
          </a:p>
        </p:txBody>
      </p:sp>
      <p:pic>
        <p:nvPicPr>
          <p:cNvPr id="563206" name="Picture 6">
            <a:extLst>
              <a:ext uri="{FF2B5EF4-FFF2-40B4-BE49-F238E27FC236}">
                <a16:creationId xmlns:a16="http://schemas.microsoft.com/office/drawing/2014/main" id="{B159D637-E5D9-3847-9B28-9D19B4DF5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9095"/>
          <a:stretch>
            <a:fillRect/>
          </a:stretch>
        </p:blipFill>
        <p:spPr bwMode="auto">
          <a:xfrm>
            <a:off x="6789738" y="646113"/>
            <a:ext cx="23622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7" name="AutoShape 7">
            <a:hlinkClick r:id="" action="ppaction://noaction" highlightClick="1"/>
            <a:extLst>
              <a:ext uri="{FF2B5EF4-FFF2-40B4-BE49-F238E27FC236}">
                <a16:creationId xmlns:a16="http://schemas.microsoft.com/office/drawing/2014/main" id="{453A48EC-D5FE-8F48-885D-5AF295835B25}"/>
              </a:ext>
            </a:extLst>
          </p:cNvPr>
          <p:cNvSpPr>
            <a:spLocks noChangeArrowheads="1"/>
          </p:cNvSpPr>
          <p:nvPr/>
        </p:nvSpPr>
        <p:spPr bwMode="auto">
          <a:xfrm>
            <a:off x="896461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63208" name="AutoShape 8">
            <a:hlinkClick r:id="" action="ppaction://noaction" highlightClick="1"/>
            <a:extLst>
              <a:ext uri="{FF2B5EF4-FFF2-40B4-BE49-F238E27FC236}">
                <a16:creationId xmlns:a16="http://schemas.microsoft.com/office/drawing/2014/main" id="{AD00A853-3181-EE4B-A759-275DF092DF1E}"/>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grpSp>
        <p:nvGrpSpPr>
          <p:cNvPr id="563209" name="Group 9">
            <a:extLst>
              <a:ext uri="{FF2B5EF4-FFF2-40B4-BE49-F238E27FC236}">
                <a16:creationId xmlns:a16="http://schemas.microsoft.com/office/drawing/2014/main" id="{E9E62F76-1918-5140-9008-6285714D8E74}"/>
              </a:ext>
            </a:extLst>
          </p:cNvPr>
          <p:cNvGrpSpPr>
            <a:grpSpLocks/>
          </p:cNvGrpSpPr>
          <p:nvPr/>
        </p:nvGrpSpPr>
        <p:grpSpPr bwMode="auto">
          <a:xfrm>
            <a:off x="866775" y="206375"/>
            <a:ext cx="4973638" cy="6330950"/>
            <a:chOff x="546" y="130"/>
            <a:chExt cx="3133" cy="3988"/>
          </a:xfrm>
        </p:grpSpPr>
        <p:grpSp>
          <p:nvGrpSpPr>
            <p:cNvPr id="62476" name="Group 10">
              <a:extLst>
                <a:ext uri="{FF2B5EF4-FFF2-40B4-BE49-F238E27FC236}">
                  <a16:creationId xmlns:a16="http://schemas.microsoft.com/office/drawing/2014/main" id="{7D3462C0-FF49-E04C-955F-172B66618ECB}"/>
                </a:ext>
              </a:extLst>
            </p:cNvPr>
            <p:cNvGrpSpPr>
              <a:grpSpLocks/>
            </p:cNvGrpSpPr>
            <p:nvPr/>
          </p:nvGrpSpPr>
          <p:grpSpPr bwMode="auto">
            <a:xfrm>
              <a:off x="546" y="130"/>
              <a:ext cx="3133" cy="3988"/>
              <a:chOff x="546" y="130"/>
              <a:chExt cx="3133" cy="3988"/>
            </a:xfrm>
          </p:grpSpPr>
          <p:pic>
            <p:nvPicPr>
              <p:cNvPr id="62480" name="Picture 11">
                <a:extLst>
                  <a:ext uri="{FF2B5EF4-FFF2-40B4-BE49-F238E27FC236}">
                    <a16:creationId xmlns:a16="http://schemas.microsoft.com/office/drawing/2014/main" id="{FAD9487A-95C2-F34E-9551-49996AC0E3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 y="130"/>
                <a:ext cx="3133" cy="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1" name="Line 12">
                <a:extLst>
                  <a:ext uri="{FF2B5EF4-FFF2-40B4-BE49-F238E27FC236}">
                    <a16:creationId xmlns:a16="http://schemas.microsoft.com/office/drawing/2014/main" id="{E95EA9E2-3AE4-1E43-82ED-0A4511E6C7B7}"/>
                  </a:ext>
                </a:extLst>
              </p:cNvPr>
              <p:cNvSpPr>
                <a:spLocks noChangeShapeType="1"/>
              </p:cNvSpPr>
              <p:nvPr/>
            </p:nvSpPr>
            <p:spPr bwMode="auto">
              <a:xfrm>
                <a:off x="2567" y="3205"/>
                <a:ext cx="13" cy="34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2" name="Line 13">
                <a:extLst>
                  <a:ext uri="{FF2B5EF4-FFF2-40B4-BE49-F238E27FC236}">
                    <a16:creationId xmlns:a16="http://schemas.microsoft.com/office/drawing/2014/main" id="{BCC4BDA6-3E38-8141-ABD5-BBAFD8461C84}"/>
                  </a:ext>
                </a:extLst>
              </p:cNvPr>
              <p:cNvSpPr>
                <a:spLocks noChangeShapeType="1"/>
              </p:cNvSpPr>
              <p:nvPr/>
            </p:nvSpPr>
            <p:spPr bwMode="auto">
              <a:xfrm flipH="1" flipV="1">
                <a:off x="1587" y="2235"/>
                <a:ext cx="379" cy="4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3" name="Line 14">
                <a:extLst>
                  <a:ext uri="{FF2B5EF4-FFF2-40B4-BE49-F238E27FC236}">
                    <a16:creationId xmlns:a16="http://schemas.microsoft.com/office/drawing/2014/main" id="{F09CC784-EC42-1C4F-814B-38E0EC27FA68}"/>
                  </a:ext>
                </a:extLst>
              </p:cNvPr>
              <p:cNvSpPr>
                <a:spLocks noChangeShapeType="1"/>
              </p:cNvSpPr>
              <p:nvPr/>
            </p:nvSpPr>
            <p:spPr bwMode="auto">
              <a:xfrm flipV="1">
                <a:off x="2441" y="2204"/>
                <a:ext cx="338" cy="7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2477" name="Line 15">
              <a:extLst>
                <a:ext uri="{FF2B5EF4-FFF2-40B4-BE49-F238E27FC236}">
                  <a16:creationId xmlns:a16="http://schemas.microsoft.com/office/drawing/2014/main" id="{B68B7C17-D287-1F44-91C5-6373E4FC0341}"/>
                </a:ext>
              </a:extLst>
            </p:cNvPr>
            <p:cNvSpPr>
              <a:spLocks noChangeShapeType="1"/>
            </p:cNvSpPr>
            <p:nvPr/>
          </p:nvSpPr>
          <p:spPr bwMode="auto">
            <a:xfrm flipH="1" flipV="1">
              <a:off x="1183" y="834"/>
              <a:ext cx="104" cy="324"/>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8" name="Line 16">
              <a:extLst>
                <a:ext uri="{FF2B5EF4-FFF2-40B4-BE49-F238E27FC236}">
                  <a16:creationId xmlns:a16="http://schemas.microsoft.com/office/drawing/2014/main" id="{E4DCDF59-FF48-094B-AFD6-983714DDEC58}"/>
                </a:ext>
              </a:extLst>
            </p:cNvPr>
            <p:cNvSpPr>
              <a:spLocks noChangeShapeType="1"/>
            </p:cNvSpPr>
            <p:nvPr/>
          </p:nvSpPr>
          <p:spPr bwMode="auto">
            <a:xfrm flipV="1">
              <a:off x="2124" y="1181"/>
              <a:ext cx="325" cy="12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9" name="Line 17">
              <a:extLst>
                <a:ext uri="{FF2B5EF4-FFF2-40B4-BE49-F238E27FC236}">
                  <a16:creationId xmlns:a16="http://schemas.microsoft.com/office/drawing/2014/main" id="{1CC63056-89AC-DB4A-BD91-B6B87BD9FC89}"/>
                </a:ext>
              </a:extLst>
            </p:cNvPr>
            <p:cNvSpPr>
              <a:spLocks noChangeShapeType="1"/>
            </p:cNvSpPr>
            <p:nvPr/>
          </p:nvSpPr>
          <p:spPr bwMode="auto">
            <a:xfrm>
              <a:off x="2256" y="3235"/>
              <a:ext cx="18" cy="35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563218" name="Picture 18">
            <a:extLst>
              <a:ext uri="{FF2B5EF4-FFF2-40B4-BE49-F238E27FC236}">
                <a16:creationId xmlns:a16="http://schemas.microsoft.com/office/drawing/2014/main" id="{46CE15D6-F938-3D4A-8B40-5BAF799FB5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00" y="3252788"/>
            <a:ext cx="22098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9" name="AutoShape 19">
            <a:hlinkClick r:id="" action="ppaction://noaction" highlightClick="1"/>
            <a:extLst>
              <a:ext uri="{FF2B5EF4-FFF2-40B4-BE49-F238E27FC236}">
                <a16:creationId xmlns:a16="http://schemas.microsoft.com/office/drawing/2014/main" id="{9F9F1F81-1DBE-BC4A-90F6-705F80390DC1}"/>
              </a:ext>
            </a:extLst>
          </p:cNvPr>
          <p:cNvSpPr>
            <a:spLocks noChangeArrowheads="1"/>
          </p:cNvSpPr>
          <p:nvPr/>
        </p:nvSpPr>
        <p:spPr bwMode="auto">
          <a:xfrm>
            <a:off x="9221788" y="6176963"/>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dissolve">
                                      <p:cBhvr>
                                        <p:cTn id="7" dur="500"/>
                                        <p:tgtEl>
                                          <p:spTgt spid="563209"/>
                                        </p:tgtEl>
                                      </p:cBhvr>
                                    </p:animEffect>
                                  </p:childTnLst>
                                </p:cTn>
                              </p:par>
                              <p:par>
                                <p:cTn id="8" presetID="9" presetClass="exit" presetSubtype="0" fill="hold" grpId="0" nodeType="withEffect">
                                  <p:stCondLst>
                                    <p:cond delay="0"/>
                                  </p:stCondLst>
                                  <p:childTnLst>
                                    <p:animEffect transition="out" filter="dissolve">
                                      <p:cBhvr>
                                        <p:cTn id="9" dur="500"/>
                                        <p:tgtEl>
                                          <p:spTgt spid="563208"/>
                                        </p:tgtEl>
                                      </p:cBhvr>
                                    </p:animEffect>
                                    <p:set>
                                      <p:cBhvr>
                                        <p:cTn id="10" dur="1" fill="hold">
                                          <p:stCondLst>
                                            <p:cond delay="499"/>
                                          </p:stCondLst>
                                        </p:cTn>
                                        <p:tgtEl>
                                          <p:spTgt spid="56320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63206"/>
                                        </p:tgtEl>
                                        <p:attrNameLst>
                                          <p:attrName>style.visibility</p:attrName>
                                        </p:attrNameLst>
                                      </p:cBhvr>
                                      <p:to>
                                        <p:strVal val="visible"/>
                                      </p:to>
                                    </p:set>
                                    <p:animEffect transition="in" filter="dissolve">
                                      <p:cBhvr>
                                        <p:cTn id="15" dur="500"/>
                                        <p:tgtEl>
                                          <p:spTgt spid="563206"/>
                                        </p:tgtEl>
                                      </p:cBhvr>
                                    </p:animEffect>
                                  </p:childTnLst>
                                </p:cTn>
                              </p:par>
                              <p:par>
                                <p:cTn id="16" presetID="9" presetClass="exit" presetSubtype="0" fill="hold" grpId="0" nodeType="withEffect">
                                  <p:stCondLst>
                                    <p:cond delay="0"/>
                                  </p:stCondLst>
                                  <p:childTnLst>
                                    <p:animEffect transition="out" filter="dissolve">
                                      <p:cBhvr>
                                        <p:cTn id="17" dur="500"/>
                                        <p:tgtEl>
                                          <p:spTgt spid="563207"/>
                                        </p:tgtEl>
                                      </p:cBhvr>
                                    </p:animEffect>
                                    <p:set>
                                      <p:cBhvr>
                                        <p:cTn id="18" dur="1" fill="hold">
                                          <p:stCondLst>
                                            <p:cond delay="499"/>
                                          </p:stCondLst>
                                        </p:cTn>
                                        <p:tgtEl>
                                          <p:spTgt spid="56320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563218"/>
                                        </p:tgtEl>
                                        <p:attrNameLst>
                                          <p:attrName>style.visibility</p:attrName>
                                        </p:attrNameLst>
                                      </p:cBhvr>
                                      <p:to>
                                        <p:strVal val="visible"/>
                                      </p:to>
                                    </p:set>
                                    <p:animEffect transition="in" filter="dissolve">
                                      <p:cBhvr>
                                        <p:cTn id="23" dur="500"/>
                                        <p:tgtEl>
                                          <p:spTgt spid="563218"/>
                                        </p:tgtEl>
                                      </p:cBhvr>
                                    </p:animEffect>
                                  </p:childTnLst>
                                </p:cTn>
                              </p:par>
                              <p:par>
                                <p:cTn id="24" presetID="9" presetClass="exit" presetSubtype="0" fill="hold" grpId="0" nodeType="withEffect">
                                  <p:stCondLst>
                                    <p:cond delay="0"/>
                                  </p:stCondLst>
                                  <p:childTnLst>
                                    <p:animEffect transition="out" filter="dissolve">
                                      <p:cBhvr>
                                        <p:cTn id="25" dur="500"/>
                                        <p:tgtEl>
                                          <p:spTgt spid="563219"/>
                                        </p:tgtEl>
                                      </p:cBhvr>
                                    </p:animEffect>
                                    <p:set>
                                      <p:cBhvr>
                                        <p:cTn id="26" dur="1" fill="hold">
                                          <p:stCondLst>
                                            <p:cond delay="499"/>
                                          </p:stCondLst>
                                        </p:cTn>
                                        <p:tgtEl>
                                          <p:spTgt spid="563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3">
            <a:extLst>
              <a:ext uri="{FF2B5EF4-FFF2-40B4-BE49-F238E27FC236}">
                <a16:creationId xmlns:a16="http://schemas.microsoft.com/office/drawing/2014/main" id="{5ACAF46A-F57C-7849-BE23-EFF5EFE4B1F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81F0AE-D592-9941-AA9E-456ADD340028}" type="datetime10">
              <a:rPr lang="en-US" altLang="en-US" sz="1400" smtClean="0"/>
              <a:pPr>
                <a:spcBef>
                  <a:spcPct val="0"/>
                </a:spcBef>
                <a:buFontTx/>
                <a:buNone/>
              </a:pPr>
              <a:t>17:25</a:t>
            </a:fld>
            <a:endParaRPr lang="en-US" altLang="en-US" sz="1400"/>
          </a:p>
        </p:txBody>
      </p:sp>
      <p:sp>
        <p:nvSpPr>
          <p:cNvPr id="64514" name="Rectangle 2">
            <a:extLst>
              <a:ext uri="{FF2B5EF4-FFF2-40B4-BE49-F238E27FC236}">
                <a16:creationId xmlns:a16="http://schemas.microsoft.com/office/drawing/2014/main" id="{76C72663-5B01-1E41-B94C-5B3885F2EB50}"/>
              </a:ext>
            </a:extLst>
          </p:cNvPr>
          <p:cNvSpPr>
            <a:spLocks noGrp="1" noChangeArrowheads="1"/>
          </p:cNvSpPr>
          <p:nvPr>
            <p:ph type="title"/>
          </p:nvPr>
        </p:nvSpPr>
        <p:spPr>
          <a:xfrm>
            <a:off x="4289425" y="1809750"/>
            <a:ext cx="4722813" cy="1143000"/>
          </a:xfrm>
        </p:spPr>
        <p:txBody>
          <a:bodyPr/>
          <a:lstStyle/>
          <a:p>
            <a:pPr eaLnBrk="1" hangingPunct="1"/>
            <a:r>
              <a:rPr lang="en-US" altLang="en-US">
                <a:ea typeface="ＭＳ Ｐゴシック" panose="020B0600070205080204" pitchFamily="34" charset="-128"/>
              </a:rPr>
              <a:t>You cannot alter the background to suit….</a:t>
            </a:r>
          </a:p>
        </p:txBody>
      </p:sp>
      <p:sp>
        <p:nvSpPr>
          <p:cNvPr id="64515" name="Rectangle 3">
            <a:extLst>
              <a:ext uri="{FF2B5EF4-FFF2-40B4-BE49-F238E27FC236}">
                <a16:creationId xmlns:a16="http://schemas.microsoft.com/office/drawing/2014/main" id="{047BAAA5-5A0D-BF4B-BFC4-4CD2748994E9}"/>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4516" name="Picture 4">
            <a:extLst>
              <a:ext uri="{FF2B5EF4-FFF2-40B4-BE49-F238E27FC236}">
                <a16:creationId xmlns:a16="http://schemas.microsoft.com/office/drawing/2014/main" id="{BC96EFDD-9E2B-8B4F-B0F8-262859B86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12738"/>
            <a:ext cx="3449638" cy="6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5">
            <a:extLst>
              <a:ext uri="{FF2B5EF4-FFF2-40B4-BE49-F238E27FC236}">
                <a16:creationId xmlns:a16="http://schemas.microsoft.com/office/drawing/2014/main" id="{2F691466-88A1-934C-B5A3-6858D60DE54D}"/>
              </a:ext>
            </a:extLst>
          </p:cNvPr>
          <p:cNvSpPr txBox="1">
            <a:spLocks noChangeArrowheads="1"/>
          </p:cNvSpPr>
          <p:nvPr/>
        </p:nvSpPr>
        <p:spPr bwMode="auto">
          <a:xfrm>
            <a:off x="5481638" y="6518275"/>
            <a:ext cx="3597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900">
                <a:solidFill>
                  <a:srgbClr val="8A8A8A"/>
                </a:solidFill>
              </a:rPr>
              <a:t>Ref: The Journal of Cell Biology Volume 166, Number 1, 2004, p15</a:t>
            </a:r>
          </a:p>
          <a:p>
            <a:pPr eaLnBrk="1" hangingPunct="1">
              <a:lnSpc>
                <a:spcPct val="90000"/>
              </a:lnSpc>
              <a:spcBef>
                <a:spcPct val="0"/>
              </a:spcBef>
              <a:buFontTx/>
              <a:buNone/>
            </a:pPr>
            <a:endParaRPr lang="en-US" altLang="en-US" sz="900">
              <a:solidFill>
                <a:srgbClr val="8A8A8A"/>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3">
            <a:extLst>
              <a:ext uri="{FF2B5EF4-FFF2-40B4-BE49-F238E27FC236}">
                <a16:creationId xmlns:a16="http://schemas.microsoft.com/office/drawing/2014/main" id="{7243807D-4C75-0C40-9E2D-6798F605DB5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AE3315-4223-E345-BB8D-705464D67ECE}" type="datetime10">
              <a:rPr lang="en-US" altLang="en-US" sz="1400" smtClean="0"/>
              <a:pPr>
                <a:spcBef>
                  <a:spcPct val="0"/>
                </a:spcBef>
                <a:buFontTx/>
                <a:buNone/>
              </a:pPr>
              <a:t>17:25</a:t>
            </a:fld>
            <a:endParaRPr lang="en-US" altLang="en-US" sz="1400"/>
          </a:p>
        </p:txBody>
      </p:sp>
      <p:sp>
        <p:nvSpPr>
          <p:cNvPr id="66562" name="Rectangle 2">
            <a:extLst>
              <a:ext uri="{FF2B5EF4-FFF2-40B4-BE49-F238E27FC236}">
                <a16:creationId xmlns:a16="http://schemas.microsoft.com/office/drawing/2014/main" id="{7B04C74A-C7D4-274F-B234-81EDE4D1D09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66563" name="Text Box 4">
            <a:extLst>
              <a:ext uri="{FF2B5EF4-FFF2-40B4-BE49-F238E27FC236}">
                <a16:creationId xmlns:a16="http://schemas.microsoft.com/office/drawing/2014/main" id="{33635F26-1881-BD4A-BF5A-3705AA9C4DCE}"/>
              </a:ext>
            </a:extLst>
          </p:cNvPr>
          <p:cNvSpPr txBox="1">
            <a:spLocks noChangeArrowheads="1"/>
          </p:cNvSpPr>
          <p:nvPr/>
        </p:nvSpPr>
        <p:spPr bwMode="auto">
          <a:xfrm>
            <a:off x="0" y="5240338"/>
            <a:ext cx="9601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a:t>
            </a:r>
            <a:r>
              <a:rPr lang="en-US" altLang="en-US" sz="2000" b="1"/>
              <a:t>D</a:t>
            </a:r>
            <a:r>
              <a:rPr lang="en-US" altLang="en-US" sz="2000"/>
              <a:t>) Authors have submitted subsections of previously published figures as original images, as in this hypothetical example. Note: The images have been intentionally manipulated for illustrative purposes.</a:t>
            </a:r>
          </a:p>
          <a:p>
            <a:pPr eaLnBrk="1" hangingPunct="1">
              <a:lnSpc>
                <a:spcPct val="90000"/>
              </a:lnSpc>
              <a:spcBef>
                <a:spcPct val="0"/>
              </a:spcBef>
              <a:buFontTx/>
              <a:buNone/>
            </a:pPr>
            <a:endParaRPr lang="en-US" altLang="en-US" sz="2000"/>
          </a:p>
        </p:txBody>
      </p:sp>
      <p:pic>
        <p:nvPicPr>
          <p:cNvPr id="66564" name="Picture 5">
            <a:extLst>
              <a:ext uri="{FF2B5EF4-FFF2-40B4-BE49-F238E27FC236}">
                <a16:creationId xmlns:a16="http://schemas.microsoft.com/office/drawing/2014/main" id="{09966C41-F59E-5743-8B12-4FD17969B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328613"/>
            <a:ext cx="55054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6">
            <a:extLst>
              <a:ext uri="{FF2B5EF4-FFF2-40B4-BE49-F238E27FC236}">
                <a16:creationId xmlns:a16="http://schemas.microsoft.com/office/drawing/2014/main" id="{B06DDD8D-9CAA-7145-AB4F-F92DC2F82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2116138"/>
            <a:ext cx="60674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7">
            <a:extLst>
              <a:ext uri="{FF2B5EF4-FFF2-40B4-BE49-F238E27FC236}">
                <a16:creationId xmlns:a16="http://schemas.microsoft.com/office/drawing/2014/main" id="{6CF7DC7E-6498-064A-96C4-08C1248CB27B}"/>
              </a:ext>
            </a:extLst>
          </p:cNvPr>
          <p:cNvSpPr txBox="1">
            <a:spLocks noChangeArrowheads="1"/>
          </p:cNvSpPr>
          <p:nvPr/>
        </p:nvSpPr>
        <p:spPr bwMode="auto">
          <a:xfrm>
            <a:off x="80963" y="1849438"/>
            <a:ext cx="9520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t>(</a:t>
            </a:r>
            <a:r>
              <a:rPr lang="en-US" altLang="en-US" sz="2000" b="1"/>
              <a:t>C</a:t>
            </a:r>
            <a:r>
              <a:rPr lang="en-US" altLang="en-US" sz="2000"/>
              <a:t>) The eraser tool was used to remove duplicate bands and background noise.</a:t>
            </a:r>
            <a:r>
              <a:rPr lang="en-US" altLang="en-US" sz="2000">
                <a:solidFill>
                  <a:srgbClr val="FFFFFF"/>
                </a:solidFill>
              </a:rPr>
              <a:t> </a:t>
            </a:r>
          </a:p>
        </p:txBody>
      </p:sp>
      <p:sp>
        <p:nvSpPr>
          <p:cNvPr id="66567" name="Text Box 8">
            <a:extLst>
              <a:ext uri="{FF2B5EF4-FFF2-40B4-BE49-F238E27FC236}">
                <a16:creationId xmlns:a16="http://schemas.microsoft.com/office/drawing/2014/main" id="{6FD34CE0-C6DD-1D44-AD16-A48034F01F48}"/>
              </a:ext>
            </a:extLst>
          </p:cNvPr>
          <p:cNvSpPr txBox="1">
            <a:spLocks noChangeArrowheads="1"/>
          </p:cNvSpPr>
          <p:nvPr/>
        </p:nvSpPr>
        <p:spPr bwMode="auto">
          <a:xfrm>
            <a:off x="2027238" y="6211888"/>
            <a:ext cx="72532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400" b="1" i="1"/>
              <a:t>The Journal of Clinical Investigation </a:t>
            </a:r>
            <a:r>
              <a:rPr lang="en-US" altLang="en-US" sz="1400" i="1"/>
              <a:t>http://www.jci.org Volume 116 Number 7 July 2006</a:t>
            </a:r>
          </a:p>
          <a:p>
            <a:pPr eaLnBrk="1" hangingPunct="1">
              <a:lnSpc>
                <a:spcPct val="90000"/>
              </a:lnSpc>
              <a:spcBef>
                <a:spcPct val="0"/>
              </a:spcBef>
              <a:buFontTx/>
              <a:buNone/>
            </a:pPr>
            <a:endParaRPr lang="en-US" altLang="en-US" sz="1400" i="1"/>
          </a:p>
        </p:txBody>
      </p:sp>
      <p:sp>
        <p:nvSpPr>
          <p:cNvPr id="66568" name="TextBox 1">
            <a:extLst>
              <a:ext uri="{FF2B5EF4-FFF2-40B4-BE49-F238E27FC236}">
                <a16:creationId xmlns:a16="http://schemas.microsoft.com/office/drawing/2014/main" id="{A8B885F6-D628-0E43-99B7-787FD00D0F3E}"/>
              </a:ext>
            </a:extLst>
          </p:cNvPr>
          <p:cNvSpPr txBox="1">
            <a:spLocks noChangeArrowheads="1"/>
          </p:cNvSpPr>
          <p:nvPr/>
        </p:nvSpPr>
        <p:spPr bwMode="auto">
          <a:xfrm>
            <a:off x="6605588" y="4692650"/>
            <a:ext cx="181451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600">
                <a:solidFill>
                  <a:srgbClr val="0070C0"/>
                </a:solidFill>
              </a:rPr>
              <a:t>Image flipped and</a:t>
            </a:r>
          </a:p>
          <a:p>
            <a:pPr eaLnBrk="1" hangingPunct="1">
              <a:lnSpc>
                <a:spcPct val="90000"/>
              </a:lnSpc>
              <a:spcBef>
                <a:spcPct val="0"/>
              </a:spcBef>
              <a:buFontTx/>
              <a:buNone/>
            </a:pPr>
            <a:r>
              <a:rPr lang="en-US" altLang="en-US" sz="1600">
                <a:solidFill>
                  <a:srgbClr val="0070C0"/>
                </a:solidFill>
              </a:rPr>
              <a:t> color enhanced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ate Placeholder 3">
            <a:extLst>
              <a:ext uri="{FF2B5EF4-FFF2-40B4-BE49-F238E27FC236}">
                <a16:creationId xmlns:a16="http://schemas.microsoft.com/office/drawing/2014/main" id="{C1A5BB47-8933-C84F-A00D-732F466790C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B6A2B90-5590-F444-B81E-CF08F788298D}" type="datetime10">
              <a:rPr lang="en-US" altLang="en-US" sz="1400" smtClean="0"/>
              <a:pPr>
                <a:spcBef>
                  <a:spcPct val="0"/>
                </a:spcBef>
                <a:buFontTx/>
                <a:buNone/>
              </a:pPr>
              <a:t>17:25</a:t>
            </a:fld>
            <a:endParaRPr lang="en-US" altLang="en-US" sz="1400"/>
          </a:p>
        </p:txBody>
      </p:sp>
      <p:sp>
        <p:nvSpPr>
          <p:cNvPr id="68610" name="Rectangle 2">
            <a:extLst>
              <a:ext uri="{FF2B5EF4-FFF2-40B4-BE49-F238E27FC236}">
                <a16:creationId xmlns:a16="http://schemas.microsoft.com/office/drawing/2014/main" id="{15FE9249-FC97-3441-BB4F-8D77D121AFF3}"/>
              </a:ext>
            </a:extLst>
          </p:cNvPr>
          <p:cNvSpPr>
            <a:spLocks noGrp="1" noChangeArrowheads="1"/>
          </p:cNvSpPr>
          <p:nvPr>
            <p:ph type="title"/>
          </p:nvPr>
        </p:nvSpPr>
        <p:spPr>
          <a:xfrm>
            <a:off x="7123113" y="274638"/>
            <a:ext cx="1998662" cy="1143000"/>
          </a:xfrm>
        </p:spPr>
        <p:txBody>
          <a:bodyPr/>
          <a:lstStyle/>
          <a:p>
            <a:pPr eaLnBrk="1" hangingPunct="1"/>
            <a:endParaRPr lang="en-US" altLang="en-US">
              <a:ea typeface="ＭＳ Ｐゴシック" panose="020B0600070205080204" pitchFamily="34" charset="-128"/>
            </a:endParaRPr>
          </a:p>
        </p:txBody>
      </p:sp>
      <p:sp>
        <p:nvSpPr>
          <p:cNvPr id="68611" name="Rectangle 3">
            <a:extLst>
              <a:ext uri="{FF2B5EF4-FFF2-40B4-BE49-F238E27FC236}">
                <a16:creationId xmlns:a16="http://schemas.microsoft.com/office/drawing/2014/main" id="{B818BBC0-6F72-EB47-B3B8-E0133B86C0A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8612" name="Picture 4">
            <a:extLst>
              <a:ext uri="{FF2B5EF4-FFF2-40B4-BE49-F238E27FC236}">
                <a16:creationId xmlns:a16="http://schemas.microsoft.com/office/drawing/2014/main" id="{3193AD10-5D22-DE48-B150-4A7704435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7069138"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3">
            <a:extLst>
              <a:ext uri="{FF2B5EF4-FFF2-40B4-BE49-F238E27FC236}">
                <a16:creationId xmlns:a16="http://schemas.microsoft.com/office/drawing/2014/main" id="{77F75FBA-D412-0144-9A45-7B0340E30D4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416874C-ADAF-134F-B8BE-7988CEAE1594}" type="datetime10">
              <a:rPr lang="en-US" altLang="en-US" sz="1400" smtClean="0"/>
              <a:pPr>
                <a:spcBef>
                  <a:spcPct val="0"/>
                </a:spcBef>
                <a:buFontTx/>
                <a:buNone/>
              </a:pPr>
              <a:t>17:25</a:t>
            </a:fld>
            <a:endParaRPr lang="en-US" altLang="en-US" sz="1400"/>
          </a:p>
        </p:txBody>
      </p:sp>
      <p:sp>
        <p:nvSpPr>
          <p:cNvPr id="70658" name="Rectangle 2">
            <a:extLst>
              <a:ext uri="{FF2B5EF4-FFF2-40B4-BE49-F238E27FC236}">
                <a16:creationId xmlns:a16="http://schemas.microsoft.com/office/drawing/2014/main" id="{DAFAFE35-781B-614C-8343-01C4AD0618DD}"/>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0659" name="Rectangle 3">
            <a:extLst>
              <a:ext uri="{FF2B5EF4-FFF2-40B4-BE49-F238E27FC236}">
                <a16:creationId xmlns:a16="http://schemas.microsoft.com/office/drawing/2014/main" id="{FFF43515-C4E8-AF4B-8772-FEC8EA5C7C3F}"/>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0660" name="Picture 4">
            <a:extLst>
              <a:ext uri="{FF2B5EF4-FFF2-40B4-BE49-F238E27FC236}">
                <a16:creationId xmlns:a16="http://schemas.microsoft.com/office/drawing/2014/main" id="{7CCD06FE-B765-4F49-A21E-F3A017BEA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01600"/>
            <a:ext cx="68326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ate Placeholder 3">
            <a:extLst>
              <a:ext uri="{FF2B5EF4-FFF2-40B4-BE49-F238E27FC236}">
                <a16:creationId xmlns:a16="http://schemas.microsoft.com/office/drawing/2014/main" id="{A1450EC4-F3A5-DB4D-9453-79AC9C007CC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DD8B9C3-DBED-444E-B39E-2816B8C55261}" type="datetime10">
              <a:rPr lang="en-US" altLang="en-US" sz="1400" smtClean="0"/>
              <a:pPr>
                <a:spcBef>
                  <a:spcPct val="0"/>
                </a:spcBef>
                <a:buFontTx/>
                <a:buNone/>
              </a:pPr>
              <a:t>17:25</a:t>
            </a:fld>
            <a:endParaRPr lang="en-US" altLang="en-US" sz="1400"/>
          </a:p>
        </p:txBody>
      </p:sp>
      <p:sp>
        <p:nvSpPr>
          <p:cNvPr id="72706" name="Rectangle 2">
            <a:extLst>
              <a:ext uri="{FF2B5EF4-FFF2-40B4-BE49-F238E27FC236}">
                <a16:creationId xmlns:a16="http://schemas.microsoft.com/office/drawing/2014/main" id="{D8683011-3A2B-4447-B6D2-02E2BB001370}"/>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2707" name="Rectangle 3">
            <a:extLst>
              <a:ext uri="{FF2B5EF4-FFF2-40B4-BE49-F238E27FC236}">
                <a16:creationId xmlns:a16="http://schemas.microsoft.com/office/drawing/2014/main" id="{67E81467-A4A5-C24B-B5DF-81ECBE73CCB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2708" name="Picture 4">
            <a:extLst>
              <a:ext uri="{FF2B5EF4-FFF2-40B4-BE49-F238E27FC236}">
                <a16:creationId xmlns:a16="http://schemas.microsoft.com/office/drawing/2014/main" id="{34790425-F023-234D-84EC-772BCF50E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86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DFFFD353-1528-724E-BF95-4AFE44D3D18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123" name="Content Placeholder 2">
            <a:extLst>
              <a:ext uri="{FF2B5EF4-FFF2-40B4-BE49-F238E27FC236}">
                <a16:creationId xmlns:a16="http://schemas.microsoft.com/office/drawing/2014/main" id="{F3F706DA-BE6F-C948-B244-FC60F4E97FE0}"/>
              </a:ext>
            </a:extLst>
          </p:cNvPr>
          <p:cNvSpPr>
            <a:spLocks noGrp="1"/>
          </p:cNvSpPr>
          <p:nvPr>
            <p:ph idx="1"/>
          </p:nvPr>
        </p:nvSpPr>
        <p:spPr>
          <a:xfrm>
            <a:off x="4895850" y="1600200"/>
            <a:ext cx="4225925" cy="4525963"/>
          </a:xfrm>
        </p:spPr>
        <p:txBody>
          <a:bodyPr/>
          <a:lstStyle/>
          <a:p>
            <a:pPr>
              <a:defRPr/>
            </a:pPr>
            <a:r>
              <a:rPr lang="en-US" sz="1800">
                <a:cs typeface="+mn-cs"/>
                <a:hlinkClick r:id="rId3" tooltip="Joseph Stalin"/>
              </a:rPr>
              <a:t>Joseph Stalin</a:t>
            </a:r>
            <a:r>
              <a:rPr lang="en-US" sz="1800">
                <a:cs typeface="+mn-cs"/>
              </a:rPr>
              <a:t> made use of photo retouching for </a:t>
            </a:r>
            <a:r>
              <a:rPr lang="en-US" sz="1800">
                <a:cs typeface="+mn-cs"/>
                <a:hlinkClick r:id="rId4" tooltip="Damnatio memoriae"/>
              </a:rPr>
              <a:t>propaganda purposes</a:t>
            </a:r>
            <a:r>
              <a:rPr lang="en-US" sz="1800">
                <a:cs typeface="+mn-cs"/>
              </a:rPr>
              <a:t>.</a:t>
            </a:r>
            <a:r>
              <a:rPr lang="en-US" sz="1800" baseline="30000">
                <a:cs typeface="+mn-cs"/>
                <a:hlinkClick r:id="rId5"/>
              </a:rPr>
              <a:t>[4]</a:t>
            </a:r>
            <a:r>
              <a:rPr lang="en-US" sz="1800">
                <a:cs typeface="+mn-cs"/>
              </a:rPr>
              <a:t> On May 5, 1920 his predecessor </a:t>
            </a:r>
            <a:r>
              <a:rPr lang="en-US" sz="1800">
                <a:cs typeface="+mn-cs"/>
                <a:hlinkClick r:id="rId6" tooltip="Vladimir Lenin"/>
              </a:rPr>
              <a:t>Vladimir Lenin</a:t>
            </a:r>
            <a:r>
              <a:rPr lang="en-US" sz="1800">
                <a:cs typeface="+mn-cs"/>
              </a:rPr>
              <a:t> held a speech for Soviet troops that </a:t>
            </a:r>
            <a:r>
              <a:rPr lang="en-US" sz="1800">
                <a:cs typeface="+mn-cs"/>
                <a:hlinkClick r:id="rId7" tooltip="Leon Trotsky"/>
              </a:rPr>
              <a:t>Leon Trotsky</a:t>
            </a:r>
            <a:r>
              <a:rPr lang="en-US" sz="1800">
                <a:cs typeface="+mn-cs"/>
              </a:rPr>
              <a:t> attended. Stalin had Trotsky retouched out of a photograph showing Trotsky in attendance. </a:t>
            </a:r>
            <a:r>
              <a:rPr lang="en-US" sz="1800">
                <a:cs typeface="+mn-cs"/>
                <a:hlinkClick r:id="rId8" tooltip="Nikolai Yezhov"/>
              </a:rPr>
              <a:t>Nikolai Yezhov</a:t>
            </a:r>
            <a:r>
              <a:rPr lang="en-US" sz="1800">
                <a:cs typeface="+mn-cs"/>
              </a:rPr>
              <a:t>, an </a:t>
            </a:r>
            <a:r>
              <a:rPr lang="en-US" sz="1800">
                <a:cs typeface="+mn-cs"/>
                <a:hlinkClick r:id="rId9" tooltip="NKVD"/>
              </a:rPr>
              <a:t>NKVD</a:t>
            </a:r>
            <a:r>
              <a:rPr lang="en-US" sz="1800">
                <a:cs typeface="+mn-cs"/>
              </a:rPr>
              <a:t> leader photographed alongside Stalin in at least one photograph, was edited out of the photograph after his execution in 1940. For more information, see </a:t>
            </a:r>
            <a:r>
              <a:rPr lang="en-US" sz="1800">
                <a:cs typeface="+mn-cs"/>
                <a:hlinkClick r:id="rId10" tooltip="Censorship of images in the Soviet Union"/>
              </a:rPr>
              <a:t>images altered by Soviet censors</a:t>
            </a:r>
            <a:r>
              <a:rPr lang="en-US" sz="1800">
                <a:cs typeface="+mn-cs"/>
              </a:rPr>
              <a:t>.</a:t>
            </a:r>
          </a:p>
        </p:txBody>
      </p:sp>
      <p:sp>
        <p:nvSpPr>
          <p:cNvPr id="22531" name="Date Placeholder 3">
            <a:extLst>
              <a:ext uri="{FF2B5EF4-FFF2-40B4-BE49-F238E27FC236}">
                <a16:creationId xmlns:a16="http://schemas.microsoft.com/office/drawing/2014/main" id="{5030DB0E-D795-A146-B6D5-319C7F57224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EFA7093-3F17-D448-BE32-5E591B64C90D}" type="datetime10">
              <a:rPr lang="en-US" altLang="en-US" sz="1400" smtClean="0"/>
              <a:pPr>
                <a:spcBef>
                  <a:spcPct val="0"/>
                </a:spcBef>
                <a:buFontTx/>
                <a:buNone/>
              </a:pPr>
              <a:t>17:25</a:t>
            </a:fld>
            <a:endParaRPr lang="en-US" altLang="en-US" sz="1400"/>
          </a:p>
        </p:txBody>
      </p:sp>
      <p:pic>
        <p:nvPicPr>
          <p:cNvPr id="22532" name="Picture 2">
            <a:extLst>
              <a:ext uri="{FF2B5EF4-FFF2-40B4-BE49-F238E27FC236}">
                <a16:creationId xmlns:a16="http://schemas.microsoft.com/office/drawing/2014/main" id="{B7BB07A0-9145-A445-80A9-529864001C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 y="0"/>
            <a:ext cx="485775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a:extLst>
              <a:ext uri="{FF2B5EF4-FFF2-40B4-BE49-F238E27FC236}">
                <a16:creationId xmlns:a16="http://schemas.microsoft.com/office/drawing/2014/main" id="{13A1B95E-5EB2-7F48-847E-4D6C31DFAC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 y="3271838"/>
            <a:ext cx="485775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4">
            <a:extLst>
              <a:ext uri="{FF2B5EF4-FFF2-40B4-BE49-F238E27FC236}">
                <a16:creationId xmlns:a16="http://schemas.microsoft.com/office/drawing/2014/main" id="{D812B152-1D65-C545-8F02-4A3B9FCD0191}"/>
              </a:ext>
            </a:extLst>
          </p:cNvPr>
          <p:cNvSpPr txBox="1">
            <a:spLocks noChangeArrowheads="1"/>
          </p:cNvSpPr>
          <p:nvPr/>
        </p:nvSpPr>
        <p:spPr bwMode="auto">
          <a:xfrm>
            <a:off x="4895850" y="6456363"/>
            <a:ext cx="444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600">
                <a:solidFill>
                  <a:srgbClr val="0070C0"/>
                </a:solidFill>
              </a:rPr>
              <a:t>http://en.wikipedia.org/wiki/Photo_manipulation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ate Placeholder 3">
            <a:extLst>
              <a:ext uri="{FF2B5EF4-FFF2-40B4-BE49-F238E27FC236}">
                <a16:creationId xmlns:a16="http://schemas.microsoft.com/office/drawing/2014/main" id="{C75680A6-028F-A64D-A4E4-652E63515C4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C46FD1F-AAB9-3642-84E7-DCAFD7150F86}" type="datetime10">
              <a:rPr lang="en-US" altLang="en-US" sz="1400" smtClean="0"/>
              <a:pPr>
                <a:spcBef>
                  <a:spcPct val="0"/>
                </a:spcBef>
                <a:buFontTx/>
                <a:buNone/>
              </a:pPr>
              <a:t>17:25</a:t>
            </a:fld>
            <a:endParaRPr lang="en-US" altLang="en-US" sz="1400"/>
          </a:p>
        </p:txBody>
      </p:sp>
      <p:sp>
        <p:nvSpPr>
          <p:cNvPr id="74754" name="Rectangle 2">
            <a:extLst>
              <a:ext uri="{FF2B5EF4-FFF2-40B4-BE49-F238E27FC236}">
                <a16:creationId xmlns:a16="http://schemas.microsoft.com/office/drawing/2014/main" id="{DF5A1547-2E0E-1D44-A629-73E0559ECA14}"/>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4755" name="Rectangle 3">
            <a:extLst>
              <a:ext uri="{FF2B5EF4-FFF2-40B4-BE49-F238E27FC236}">
                <a16:creationId xmlns:a16="http://schemas.microsoft.com/office/drawing/2014/main" id="{0114435B-05DE-4C4D-8A3C-1C5F09A73EF2}"/>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4756" name="Picture 4">
            <a:extLst>
              <a:ext uri="{FF2B5EF4-FFF2-40B4-BE49-F238E27FC236}">
                <a16:creationId xmlns:a16="http://schemas.microsoft.com/office/drawing/2014/main" id="{D9416130-A110-6746-B2F6-0EC706F00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0"/>
            <a:ext cx="6230938" cy="68675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3">
            <a:extLst>
              <a:ext uri="{FF2B5EF4-FFF2-40B4-BE49-F238E27FC236}">
                <a16:creationId xmlns:a16="http://schemas.microsoft.com/office/drawing/2014/main" id="{1BD1A1AB-FC9D-B84D-B14D-2CCEE5CAEAD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9167E50-148B-9E4F-8B06-95F27F736824}" type="datetime10">
              <a:rPr lang="en-US" altLang="en-US" sz="1400" smtClean="0"/>
              <a:pPr>
                <a:spcBef>
                  <a:spcPct val="0"/>
                </a:spcBef>
                <a:buFontTx/>
                <a:buNone/>
              </a:pPr>
              <a:t>17:25</a:t>
            </a:fld>
            <a:endParaRPr lang="en-US" altLang="en-US" sz="1400"/>
          </a:p>
        </p:txBody>
      </p:sp>
      <p:sp>
        <p:nvSpPr>
          <p:cNvPr id="76802" name="Rectangle 2">
            <a:extLst>
              <a:ext uri="{FF2B5EF4-FFF2-40B4-BE49-F238E27FC236}">
                <a16:creationId xmlns:a16="http://schemas.microsoft.com/office/drawing/2014/main" id="{76E4341B-FF33-5949-8381-9DD64B4249F7}"/>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6803" name="Rectangle 3">
            <a:extLst>
              <a:ext uri="{FF2B5EF4-FFF2-40B4-BE49-F238E27FC236}">
                <a16:creationId xmlns:a16="http://schemas.microsoft.com/office/drawing/2014/main" id="{E0662F03-11B4-254A-82FC-720AB1A3AAA5}"/>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6804" name="Picture 4">
            <a:extLst>
              <a:ext uri="{FF2B5EF4-FFF2-40B4-BE49-F238E27FC236}">
                <a16:creationId xmlns:a16="http://schemas.microsoft.com/office/drawing/2014/main" id="{8D5FA83C-6545-504B-8D6F-CF0272A8F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0"/>
            <a:ext cx="8688387" cy="66754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6805" name="TextBox 1">
            <a:extLst>
              <a:ext uri="{FF2B5EF4-FFF2-40B4-BE49-F238E27FC236}">
                <a16:creationId xmlns:a16="http://schemas.microsoft.com/office/drawing/2014/main" id="{BE3B403A-8FF0-B94F-9603-CC76C00ADDF8}"/>
              </a:ext>
            </a:extLst>
          </p:cNvPr>
          <p:cNvSpPr txBox="1">
            <a:spLocks noChangeArrowheads="1"/>
          </p:cNvSpPr>
          <p:nvPr/>
        </p:nvSpPr>
        <p:spPr bwMode="auto">
          <a:xfrm>
            <a:off x="3444875" y="500063"/>
            <a:ext cx="25971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solidFill>
                  <a:srgbClr val="0070C0"/>
                </a:solidFill>
              </a:rPr>
              <a:t>Susan M. Aronica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07FA5D60-EE5A-3C47-9F80-7F6E0C9E705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8850" name="Content Placeholder 2">
            <a:extLst>
              <a:ext uri="{FF2B5EF4-FFF2-40B4-BE49-F238E27FC236}">
                <a16:creationId xmlns:a16="http://schemas.microsoft.com/office/drawing/2014/main" id="{3D6CE6AF-E510-5446-A39E-A3A89984AD4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78851" name="Date Placeholder 3">
            <a:extLst>
              <a:ext uri="{FF2B5EF4-FFF2-40B4-BE49-F238E27FC236}">
                <a16:creationId xmlns:a16="http://schemas.microsoft.com/office/drawing/2014/main" id="{B24073AC-6AD1-0143-85AD-1EC09A81B1C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E558913-EF99-8742-B68F-BF41DB758C14}" type="datetime10">
              <a:rPr lang="en-US" altLang="en-US" sz="1400" smtClean="0"/>
              <a:pPr>
                <a:spcBef>
                  <a:spcPct val="0"/>
                </a:spcBef>
                <a:buFontTx/>
                <a:buNone/>
              </a:pPr>
              <a:t>17:25</a:t>
            </a:fld>
            <a:endParaRPr lang="en-US" altLang="en-US" sz="1400"/>
          </a:p>
        </p:txBody>
      </p:sp>
      <p:pic>
        <p:nvPicPr>
          <p:cNvPr id="78852" name="Picture 2">
            <a:extLst>
              <a:ext uri="{FF2B5EF4-FFF2-40B4-BE49-F238E27FC236}">
                <a16:creationId xmlns:a16="http://schemas.microsoft.com/office/drawing/2014/main" id="{6E04E380-59D6-024E-B7A8-7EE07D88F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0700"/>
            <a:ext cx="9526588" cy="634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92641CED-0C0C-9E40-A4A0-14ABC4A54F6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0898" name="Content Placeholder 2">
            <a:extLst>
              <a:ext uri="{FF2B5EF4-FFF2-40B4-BE49-F238E27FC236}">
                <a16:creationId xmlns:a16="http://schemas.microsoft.com/office/drawing/2014/main" id="{C8F81B07-C2DF-1444-8AFC-64A89FF42F7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0899" name="Date Placeholder 3">
            <a:extLst>
              <a:ext uri="{FF2B5EF4-FFF2-40B4-BE49-F238E27FC236}">
                <a16:creationId xmlns:a16="http://schemas.microsoft.com/office/drawing/2014/main" id="{DB111A50-FABE-EF44-A4F2-4EF711FC29A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8CB25C-126E-DC4F-8801-E830DA4CBBDE}" type="datetime10">
              <a:rPr lang="en-US" altLang="en-US" sz="1400" smtClean="0"/>
              <a:pPr>
                <a:spcBef>
                  <a:spcPct val="0"/>
                </a:spcBef>
                <a:buFontTx/>
                <a:buNone/>
              </a:pPr>
              <a:t>17:25</a:t>
            </a:fld>
            <a:endParaRPr lang="en-US" altLang="en-US" sz="1400"/>
          </a:p>
        </p:txBody>
      </p:sp>
      <p:pic>
        <p:nvPicPr>
          <p:cNvPr id="80900" name="Picture 2">
            <a:extLst>
              <a:ext uri="{FF2B5EF4-FFF2-40B4-BE49-F238E27FC236}">
                <a16:creationId xmlns:a16="http://schemas.microsoft.com/office/drawing/2014/main" id="{FC0837CD-DB3A-A644-AB5A-2627AF923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8281988"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F6DA8601-3169-9943-87CC-F8617DE75DE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2946" name="Content Placeholder 2">
            <a:extLst>
              <a:ext uri="{FF2B5EF4-FFF2-40B4-BE49-F238E27FC236}">
                <a16:creationId xmlns:a16="http://schemas.microsoft.com/office/drawing/2014/main" id="{9C9B7240-7C52-6342-B8CE-A8BDE924A68A}"/>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2947" name="Date Placeholder 3">
            <a:extLst>
              <a:ext uri="{FF2B5EF4-FFF2-40B4-BE49-F238E27FC236}">
                <a16:creationId xmlns:a16="http://schemas.microsoft.com/office/drawing/2014/main" id="{60909267-9B79-0641-BBA3-BAA715A00C9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91A7E31-F68B-7841-8C8F-E6578550F8C0}" type="datetime10">
              <a:rPr lang="en-US" altLang="en-US" sz="1400" smtClean="0"/>
              <a:pPr>
                <a:spcBef>
                  <a:spcPct val="0"/>
                </a:spcBef>
                <a:buFontTx/>
                <a:buNone/>
              </a:pPr>
              <a:t>17:25</a:t>
            </a:fld>
            <a:endParaRPr lang="en-US" altLang="en-US" sz="1400"/>
          </a:p>
        </p:txBody>
      </p:sp>
      <p:pic>
        <p:nvPicPr>
          <p:cNvPr id="82948" name="Picture 2">
            <a:extLst>
              <a:ext uri="{FF2B5EF4-FFF2-40B4-BE49-F238E27FC236}">
                <a16:creationId xmlns:a16="http://schemas.microsoft.com/office/drawing/2014/main" id="{A49224F4-D426-C34A-ABBA-04B394F60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39700"/>
            <a:ext cx="9628188"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C571F985-1BF2-7645-8B7F-8BE99122F6E0}"/>
              </a:ext>
            </a:extLst>
          </p:cNvPr>
          <p:cNvSpPr>
            <a:spLocks noGrp="1"/>
          </p:cNvSpPr>
          <p:nvPr>
            <p:ph type="title"/>
          </p:nvPr>
        </p:nvSpPr>
        <p:spPr/>
        <p:txBody>
          <a:bodyPr/>
          <a:lstStyle/>
          <a:p>
            <a:pPr>
              <a:defRPr/>
            </a:pPr>
            <a:r>
              <a:rPr lang="en-US">
                <a:cs typeface="+mj-cs"/>
              </a:rPr>
              <a:t>Case History</a:t>
            </a:r>
          </a:p>
        </p:txBody>
      </p:sp>
      <p:sp>
        <p:nvSpPr>
          <p:cNvPr id="84994" name="Content Placeholder 2">
            <a:extLst>
              <a:ext uri="{FF2B5EF4-FFF2-40B4-BE49-F238E27FC236}">
                <a16:creationId xmlns:a16="http://schemas.microsoft.com/office/drawing/2014/main" id="{72A5636D-7314-3D42-B54A-45D77300D5DA}"/>
              </a:ext>
            </a:extLst>
          </p:cNvPr>
          <p:cNvSpPr>
            <a:spLocks noGrp="1" noChangeArrowheads="1"/>
          </p:cNvSpPr>
          <p:nvPr>
            <p:ph idx="1"/>
          </p:nvPr>
        </p:nvSpPr>
        <p:spPr>
          <a:xfrm>
            <a:off x="479425" y="1600200"/>
            <a:ext cx="8642350" cy="3130550"/>
          </a:xfrm>
        </p:spPr>
        <p:txBody>
          <a:bodyPr/>
          <a:lstStyle/>
          <a:p>
            <a:r>
              <a:rPr lang="en-US" altLang="en-US" sz="2000">
                <a:ea typeface="ＭＳ Ｐゴシック" panose="020B0600070205080204" pitchFamily="34" charset="-128"/>
              </a:rPr>
              <a:t>A Japanese virologist, </a:t>
            </a:r>
            <a:r>
              <a:rPr lang="en-US" altLang="en-US" sz="2000">
                <a:solidFill>
                  <a:srgbClr val="FF0000"/>
                </a:solidFill>
                <a:ea typeface="ＭＳ Ｐゴシック" panose="020B0600070205080204" pitchFamily="34" charset="-128"/>
              </a:rPr>
              <a:t>Naoki Mori</a:t>
            </a:r>
            <a:r>
              <a:rPr lang="en-US" altLang="en-US" sz="2000">
                <a:ea typeface="ＭＳ Ｐゴシック" panose="020B0600070205080204" pitchFamily="34" charset="-128"/>
              </a:rPr>
              <a:t>, has been dismissed from his job at the University of the Ryukyus in Nishihara, Okinawa, following numerous retractions due to problems with images, </a:t>
            </a:r>
            <a:r>
              <a:rPr lang="en-US" altLang="en-US" sz="2000" u="sng">
                <a:ea typeface="ＭＳ Ｐゴシック" panose="020B0600070205080204" pitchFamily="34" charset="-128"/>
                <a:hlinkClick r:id="rId3"/>
              </a:rPr>
              <a:t>according to </a:t>
            </a:r>
            <a:r>
              <a:rPr lang="en-US" altLang="en-US" sz="2000" i="1" u="sng">
                <a:ea typeface="ＭＳ Ｐゴシック" panose="020B0600070205080204" pitchFamily="34" charset="-128"/>
                <a:hlinkClick r:id="rId3"/>
              </a:rPr>
              <a:t>ScienceInsider</a:t>
            </a:r>
            <a:r>
              <a:rPr lang="en-US" altLang="en-US" sz="2000">
                <a:ea typeface="ＭＳ Ｐゴシック" panose="020B0600070205080204" pitchFamily="34" charset="-128"/>
              </a:rPr>
              <a:t>. </a:t>
            </a: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Over the last year, Mori and co-authors had five papers retracted from the journal </a:t>
            </a:r>
            <a:r>
              <a:rPr lang="en-US" altLang="en-US" sz="2000" i="1">
                <a:solidFill>
                  <a:srgbClr val="FF0000"/>
                </a:solidFill>
                <a:ea typeface="ＭＳ Ｐゴシック" panose="020B0600070205080204" pitchFamily="34" charset="-128"/>
              </a:rPr>
              <a:t>Infection and Immunity</a:t>
            </a:r>
            <a:r>
              <a:rPr lang="en-US" altLang="en-US" sz="2000" i="1">
                <a:ea typeface="ＭＳ Ｐゴシック" panose="020B0600070205080204" pitchFamily="34" charset="-128"/>
              </a:rPr>
              <a:t>,</a:t>
            </a:r>
            <a:r>
              <a:rPr lang="en-US" altLang="en-US" sz="2000">
                <a:ea typeface="ＭＳ Ｐゴシック" panose="020B0600070205080204" pitchFamily="34" charset="-128"/>
              </a:rPr>
              <a:t> three from the </a:t>
            </a:r>
            <a:r>
              <a:rPr lang="en-US" altLang="en-US" sz="2000" i="1">
                <a:solidFill>
                  <a:srgbClr val="FF0000"/>
                </a:solidFill>
                <a:ea typeface="ＭＳ Ｐゴシック" panose="020B0600070205080204" pitchFamily="34" charset="-128"/>
              </a:rPr>
              <a:t>Journal of Virology</a:t>
            </a:r>
            <a:r>
              <a:rPr lang="en-US" altLang="en-US" sz="2000">
                <a:ea typeface="ＭＳ Ｐゴシック" panose="020B0600070205080204" pitchFamily="34" charset="-128"/>
              </a:rPr>
              <a:t>, two from </a:t>
            </a:r>
            <a:r>
              <a:rPr lang="en-US" altLang="en-US" sz="2000" i="1">
                <a:solidFill>
                  <a:srgbClr val="FF0000"/>
                </a:solidFill>
                <a:ea typeface="ＭＳ Ｐゴシック" panose="020B0600070205080204" pitchFamily="34" charset="-128"/>
              </a:rPr>
              <a:t>Blood</a:t>
            </a:r>
            <a:r>
              <a:rPr lang="en-US" altLang="en-US" sz="2000">
                <a:ea typeface="ＭＳ Ｐゴシック" panose="020B0600070205080204" pitchFamily="34" charset="-128"/>
              </a:rPr>
              <a:t> and one from </a:t>
            </a:r>
            <a:r>
              <a:rPr lang="en-US" altLang="en-US" sz="2000" i="1">
                <a:solidFill>
                  <a:srgbClr val="FF0000"/>
                </a:solidFill>
                <a:ea typeface="ＭＳ Ｐゴシック" panose="020B0600070205080204" pitchFamily="34" charset="-128"/>
              </a:rPr>
              <a:t>Retrovirology</a:t>
            </a:r>
            <a:r>
              <a:rPr lang="en-US" altLang="en-US" sz="2000" i="1">
                <a:ea typeface="ＭＳ Ｐゴシック" panose="020B0600070205080204" pitchFamily="34" charset="-128"/>
              </a:rPr>
              <a:t>. </a:t>
            </a:r>
            <a:r>
              <a:rPr lang="en-US" altLang="en-US" sz="2000">
                <a:ea typeface="ＭＳ Ｐゴシック" panose="020B0600070205080204" pitchFamily="34" charset="-128"/>
              </a:rPr>
              <a:t>The initial retractions were </a:t>
            </a:r>
            <a:r>
              <a:rPr lang="en-US" altLang="en-US" sz="2000" u="sng">
                <a:ea typeface="ＭＳ Ｐゴシック" panose="020B0600070205080204" pitchFamily="34" charset="-128"/>
                <a:hlinkClick r:id="rId4"/>
              </a:rPr>
              <a:t>reported in December</a:t>
            </a:r>
            <a:r>
              <a:rPr lang="en-US" altLang="en-US" sz="2000">
                <a:ea typeface="ＭＳ Ｐゴシック" panose="020B0600070205080204" pitchFamily="34" charset="-128"/>
              </a:rPr>
              <a:t> on </a:t>
            </a:r>
            <a:r>
              <a:rPr lang="en-US" altLang="en-US" sz="2000" i="1">
                <a:ea typeface="ＭＳ Ｐゴシック" panose="020B0600070205080204" pitchFamily="34" charset="-128"/>
              </a:rPr>
              <a:t>Retraction Watch. </a:t>
            </a:r>
          </a:p>
          <a:p>
            <a:endParaRPr lang="en-US" altLang="en-US" sz="2000" i="1">
              <a:ea typeface="ＭＳ Ｐゴシック" panose="020B0600070205080204" pitchFamily="34" charset="-128"/>
            </a:endParaRPr>
          </a:p>
          <a:p>
            <a:r>
              <a:rPr lang="en-US" altLang="en-US" sz="2000">
                <a:ea typeface="ＭＳ Ｐゴシック" panose="020B0600070205080204" pitchFamily="34" charset="-128"/>
              </a:rPr>
              <a:t>Mori is appealing his dismissal, claiming the inaccuracies were confined to the images depicting control data and that the experimental data </a:t>
            </a:r>
            <a:r>
              <a:rPr lang="ja-JP" altLang="en-US" sz="2000">
                <a:ea typeface="ＭＳ Ｐゴシック" panose="020B0600070205080204" pitchFamily="34" charset="-128"/>
              </a:rPr>
              <a:t>“</a:t>
            </a:r>
            <a:r>
              <a:rPr lang="en-US" altLang="ja-JP" sz="2000">
                <a:ea typeface="ＭＳ Ｐゴシック" panose="020B0600070205080204" pitchFamily="34" charset="-128"/>
              </a:rPr>
              <a:t>were portrayed entirely accurately,</a:t>
            </a:r>
            <a:r>
              <a:rPr lang="ja-JP" altLang="en-US" sz="2000">
                <a:ea typeface="ＭＳ Ｐゴシック" panose="020B0600070205080204" pitchFamily="34" charset="-128"/>
              </a:rPr>
              <a:t>”</a:t>
            </a:r>
            <a:r>
              <a:rPr lang="en-US" altLang="ja-JP" sz="2000">
                <a:ea typeface="ＭＳ Ｐゴシック" panose="020B0600070205080204" pitchFamily="34" charset="-128"/>
              </a:rPr>
              <a:t> he told </a:t>
            </a:r>
            <a:endParaRPr lang="en-US" altLang="en-US" sz="2000">
              <a:ea typeface="ＭＳ Ｐゴシック" panose="020B0600070205080204" pitchFamily="34" charset="-128"/>
            </a:endParaRPr>
          </a:p>
        </p:txBody>
      </p:sp>
      <p:sp>
        <p:nvSpPr>
          <p:cNvPr id="84995" name="Date Placeholder 3">
            <a:extLst>
              <a:ext uri="{FF2B5EF4-FFF2-40B4-BE49-F238E27FC236}">
                <a16:creationId xmlns:a16="http://schemas.microsoft.com/office/drawing/2014/main" id="{431F914B-7531-CF4B-BBCB-7427A577CB2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306812-929B-5046-BB72-B94591101902}" type="datetime10">
              <a:rPr lang="en-US" altLang="en-US" sz="1400" smtClean="0"/>
              <a:pPr>
                <a:spcBef>
                  <a:spcPct val="0"/>
                </a:spcBef>
                <a:buFontTx/>
                <a:buNone/>
              </a:pPr>
              <a:t>17:25</a:t>
            </a:fld>
            <a:endParaRPr lang="en-US" altLang="en-US" sz="1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268EA0C1-204F-3F47-B7F3-D287E40758DC}"/>
              </a:ext>
            </a:extLst>
          </p:cNvPr>
          <p:cNvSpPr>
            <a:spLocks noGrp="1"/>
          </p:cNvSpPr>
          <p:nvPr>
            <p:ph type="title"/>
          </p:nvPr>
        </p:nvSpPr>
        <p:spPr/>
        <p:txBody>
          <a:bodyPr/>
          <a:lstStyle/>
          <a:p>
            <a:pPr>
              <a:defRPr/>
            </a:pPr>
            <a:r>
              <a:rPr lang="en-US">
                <a:cs typeface="+mj-cs"/>
              </a:rPr>
              <a:t>Case History</a:t>
            </a:r>
          </a:p>
        </p:txBody>
      </p:sp>
      <p:sp>
        <p:nvSpPr>
          <p:cNvPr id="87042" name="Content Placeholder 2">
            <a:extLst>
              <a:ext uri="{FF2B5EF4-FFF2-40B4-BE49-F238E27FC236}">
                <a16:creationId xmlns:a16="http://schemas.microsoft.com/office/drawing/2014/main" id="{0DB6DA1D-6807-0647-8EFA-3E9A360DBBBC}"/>
              </a:ext>
            </a:extLst>
          </p:cNvPr>
          <p:cNvSpPr>
            <a:spLocks noGrp="1" noChangeArrowheads="1"/>
          </p:cNvSpPr>
          <p:nvPr>
            <p:ph idx="1"/>
          </p:nvPr>
        </p:nvSpPr>
        <p:spPr>
          <a:xfrm>
            <a:off x="479425" y="1600200"/>
            <a:ext cx="8642350" cy="2800350"/>
          </a:xfrm>
        </p:spPr>
        <p:txBody>
          <a:bodyPr/>
          <a:lstStyle/>
          <a:p>
            <a:r>
              <a:rPr lang="en-US" altLang="en-US" sz="2000">
                <a:ea typeface="ＭＳ Ｐゴシック" panose="020B0600070205080204" pitchFamily="34" charset="-128"/>
              </a:rPr>
              <a:t>University of Washington (UW) School of Medicine researcher </a:t>
            </a:r>
            <a:r>
              <a:rPr lang="en-US" altLang="en-US" sz="2000">
                <a:solidFill>
                  <a:srgbClr val="FF0000"/>
                </a:solidFill>
                <a:ea typeface="ＭＳ Ｐゴシック" panose="020B0600070205080204" pitchFamily="34" charset="-128"/>
              </a:rPr>
              <a:t>Andrew Aprikyan </a:t>
            </a:r>
            <a:r>
              <a:rPr lang="en-US" altLang="en-US" sz="2000">
                <a:ea typeface="ＭＳ Ｐゴシック" panose="020B0600070205080204" pitchFamily="34" charset="-128"/>
              </a:rPr>
              <a:t>was </a:t>
            </a:r>
            <a:r>
              <a:rPr lang="en-US" altLang="en-US" sz="2000" u="sng">
                <a:ea typeface="ＭＳ Ｐゴシック" panose="020B0600070205080204" pitchFamily="34" charset="-128"/>
                <a:hlinkClick r:id="rId3"/>
              </a:rPr>
              <a:t>fired for misconduct</a:t>
            </a:r>
            <a:r>
              <a:rPr lang="en-US" altLang="en-US" sz="2000">
                <a:ea typeface="ＭＳ Ｐゴシック" panose="020B0600070205080204" pitchFamily="34" charset="-128"/>
              </a:rPr>
              <a:t> after a seven year investigation stemming from errors identified in digital images of a paper he published in </a:t>
            </a:r>
            <a:r>
              <a:rPr lang="en-US" altLang="en-US" sz="2000" i="1">
                <a:solidFill>
                  <a:srgbClr val="FF0000"/>
                </a:solidFill>
                <a:ea typeface="ＭＳ Ｐゴシック" panose="020B0600070205080204" pitchFamily="34" charset="-128"/>
              </a:rPr>
              <a:t>Blood</a:t>
            </a:r>
            <a:r>
              <a:rPr lang="en-US" altLang="en-US" sz="2000">
                <a:ea typeface="ＭＳ Ｐゴシック" panose="020B0600070205080204" pitchFamily="34" charset="-128"/>
              </a:rPr>
              <a:t>. </a:t>
            </a:r>
          </a:p>
          <a:p>
            <a:endParaRPr lang="en-US" altLang="en-US" sz="2000">
              <a:ea typeface="ＭＳ Ｐゴシック" panose="020B0600070205080204" pitchFamily="34" charset="-128"/>
            </a:endParaRPr>
          </a:p>
          <a:p>
            <a:r>
              <a:rPr lang="en-US" altLang="en-US" sz="2000">
                <a:ea typeface="ＭＳ Ｐゴシック" panose="020B0600070205080204" pitchFamily="34" charset="-128"/>
              </a:rPr>
              <a:t>Now, </a:t>
            </a:r>
            <a:r>
              <a:rPr lang="en-US" altLang="en-US" sz="2000" u="sng">
                <a:ea typeface="ＭＳ Ｐゴシック" panose="020B0600070205080204" pitchFamily="34" charset="-128"/>
                <a:hlinkClick r:id="rId4"/>
              </a:rPr>
              <a:t>an off-campus UW blog</a:t>
            </a:r>
            <a:r>
              <a:rPr lang="en-US" altLang="en-US" sz="2000">
                <a:ea typeface="ＭＳ Ｐゴシック" panose="020B0600070205080204" pitchFamily="34" charset="-128"/>
              </a:rPr>
              <a:t> says the UW Senate issued a report, accessible only by UW staff, saying that the administration violated Aprikyan</a:t>
            </a:r>
            <a:r>
              <a:rPr lang="ja-JP" altLang="en-US" sz="2000">
                <a:ea typeface="ＭＳ Ｐゴシック" panose="020B0600070205080204" pitchFamily="34" charset="-128"/>
              </a:rPr>
              <a:t>’</a:t>
            </a:r>
            <a:r>
              <a:rPr lang="en-US" altLang="ja-JP" sz="2000">
                <a:ea typeface="ＭＳ Ｐゴシック" panose="020B0600070205080204" pitchFamily="34" charset="-128"/>
              </a:rPr>
              <a:t>s rights to due process during the misconduct case.</a:t>
            </a:r>
            <a:endParaRPr lang="en-US" altLang="en-US" sz="2000">
              <a:ea typeface="ＭＳ Ｐゴシック" panose="020B0600070205080204" pitchFamily="34" charset="-128"/>
            </a:endParaRPr>
          </a:p>
        </p:txBody>
      </p:sp>
      <p:sp>
        <p:nvSpPr>
          <p:cNvPr id="87043" name="Date Placeholder 3">
            <a:extLst>
              <a:ext uri="{FF2B5EF4-FFF2-40B4-BE49-F238E27FC236}">
                <a16:creationId xmlns:a16="http://schemas.microsoft.com/office/drawing/2014/main" id="{3BE07228-E69D-D344-A899-85AD3BDCD42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247DDF7-ACC8-5546-9298-F3B9A7A4C3D3}" type="datetime10">
              <a:rPr lang="en-US" altLang="en-US" sz="1400" smtClean="0"/>
              <a:pPr>
                <a:spcBef>
                  <a:spcPct val="0"/>
                </a:spcBef>
                <a:buFontTx/>
                <a:buNone/>
              </a:pPr>
              <a:t>17:25</a:t>
            </a:fld>
            <a:endParaRPr lang="en-US" altLang="en-US" sz="1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58EA8A31-4F14-5A43-BFD0-ECE06DE52F1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9090" name="Content Placeholder 2">
            <a:extLst>
              <a:ext uri="{FF2B5EF4-FFF2-40B4-BE49-F238E27FC236}">
                <a16:creationId xmlns:a16="http://schemas.microsoft.com/office/drawing/2014/main" id="{ECDB8B62-B7E4-CE4A-A57F-DFA7C3FB927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89091" name="Date Placeholder 3">
            <a:extLst>
              <a:ext uri="{FF2B5EF4-FFF2-40B4-BE49-F238E27FC236}">
                <a16:creationId xmlns:a16="http://schemas.microsoft.com/office/drawing/2014/main" id="{481C1386-C0E4-5848-B5DC-578524D1691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2F5783C-3764-2F4E-B5C4-2B143016A274}" type="datetime10">
              <a:rPr lang="en-US" altLang="en-US" sz="1400" smtClean="0"/>
              <a:pPr>
                <a:spcBef>
                  <a:spcPct val="0"/>
                </a:spcBef>
                <a:buFontTx/>
                <a:buNone/>
              </a:pPr>
              <a:t>17:25</a:t>
            </a:fld>
            <a:endParaRPr lang="en-US" altLang="en-US" sz="1400"/>
          </a:p>
        </p:txBody>
      </p:sp>
      <p:pic>
        <p:nvPicPr>
          <p:cNvPr id="89092" name="Picture 2">
            <a:extLst>
              <a:ext uri="{FF2B5EF4-FFF2-40B4-BE49-F238E27FC236}">
                <a16:creationId xmlns:a16="http://schemas.microsoft.com/office/drawing/2014/main" id="{CA520DE1-F4E9-064F-8027-3069AB0BB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56513"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0B0617D6-FBEF-1B4B-8CA0-10A6DEC2357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1138" name="Content Placeholder 2">
            <a:extLst>
              <a:ext uri="{FF2B5EF4-FFF2-40B4-BE49-F238E27FC236}">
                <a16:creationId xmlns:a16="http://schemas.microsoft.com/office/drawing/2014/main" id="{8293EC9C-E838-C141-B366-BA06F5FBBAB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1139" name="Date Placeholder 3">
            <a:extLst>
              <a:ext uri="{FF2B5EF4-FFF2-40B4-BE49-F238E27FC236}">
                <a16:creationId xmlns:a16="http://schemas.microsoft.com/office/drawing/2014/main" id="{CDEA8C0A-50EF-4A46-A822-18006F04AA9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4897AB4-A99E-3C4F-9B7A-8E5B0E8CF1C4}" type="datetime10">
              <a:rPr lang="en-US" altLang="en-US" sz="1400" smtClean="0"/>
              <a:pPr>
                <a:spcBef>
                  <a:spcPct val="0"/>
                </a:spcBef>
                <a:buFontTx/>
                <a:buNone/>
              </a:pPr>
              <a:t>17:25</a:t>
            </a:fld>
            <a:endParaRPr lang="en-US" altLang="en-US" sz="1400"/>
          </a:p>
        </p:txBody>
      </p:sp>
      <p:pic>
        <p:nvPicPr>
          <p:cNvPr id="91140" name="Picture 2">
            <a:extLst>
              <a:ext uri="{FF2B5EF4-FFF2-40B4-BE49-F238E27FC236}">
                <a16:creationId xmlns:a16="http://schemas.microsoft.com/office/drawing/2014/main" id="{59762819-CA50-6144-8938-17F0F8569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24788"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1278E7F6-2A66-5A42-B5AF-5382414B9AB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3186" name="Content Placeholder 2">
            <a:extLst>
              <a:ext uri="{FF2B5EF4-FFF2-40B4-BE49-F238E27FC236}">
                <a16:creationId xmlns:a16="http://schemas.microsoft.com/office/drawing/2014/main" id="{A4348A88-22DB-5145-986A-7DEA3951A2C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3187" name="Date Placeholder 3">
            <a:extLst>
              <a:ext uri="{FF2B5EF4-FFF2-40B4-BE49-F238E27FC236}">
                <a16:creationId xmlns:a16="http://schemas.microsoft.com/office/drawing/2014/main" id="{24867890-F78E-424B-93CE-59D7457A5C6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B44F93C-7480-594B-A3AC-ADBD4B07778D}" type="datetime10">
              <a:rPr lang="en-US" altLang="en-US" sz="1400" smtClean="0"/>
              <a:pPr>
                <a:spcBef>
                  <a:spcPct val="0"/>
                </a:spcBef>
                <a:buFontTx/>
                <a:buNone/>
              </a:pPr>
              <a:t>17:25</a:t>
            </a:fld>
            <a:endParaRPr lang="en-US" altLang="en-US" sz="1400"/>
          </a:p>
        </p:txBody>
      </p:sp>
      <p:pic>
        <p:nvPicPr>
          <p:cNvPr id="93188" name="Picture 2">
            <a:extLst>
              <a:ext uri="{FF2B5EF4-FFF2-40B4-BE49-F238E27FC236}">
                <a16:creationId xmlns:a16="http://schemas.microsoft.com/office/drawing/2014/main" id="{1798C1CC-5284-9F43-AE94-5180C5CC8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5" y="203200"/>
            <a:ext cx="683260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Box 4">
            <a:extLst>
              <a:ext uri="{FF2B5EF4-FFF2-40B4-BE49-F238E27FC236}">
                <a16:creationId xmlns:a16="http://schemas.microsoft.com/office/drawing/2014/main" id="{7B1CA410-A9B7-C543-83EF-2F0653BCF1A5}"/>
              </a:ext>
            </a:extLst>
          </p:cNvPr>
          <p:cNvSpPr txBox="1">
            <a:spLocks noChangeArrowheads="1"/>
          </p:cNvSpPr>
          <p:nvPr/>
        </p:nvSpPr>
        <p:spPr bwMode="auto">
          <a:xfrm>
            <a:off x="2136775" y="6353175"/>
            <a:ext cx="72469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800">
                <a:solidFill>
                  <a:srgbClr val="0070C0"/>
                </a:solidFill>
              </a:rPr>
              <a:t>http://retractionwatch.wordpress.com/2012/01/12/resveratrol-fraud-case-update-dipak-das-loses-editors-chair-laywer-issues-statement-refuting-all-charges/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8DC04A1A-0F85-B64A-A05C-55808631FE45}"/>
              </a:ext>
            </a:extLst>
          </p:cNvPr>
          <p:cNvSpPr>
            <a:spLocks noGrp="1"/>
          </p:cNvSpPr>
          <p:nvPr>
            <p:ph type="title"/>
          </p:nvPr>
        </p:nvSpPr>
        <p:spPr>
          <a:xfrm>
            <a:off x="479425" y="0"/>
            <a:ext cx="8642350" cy="704850"/>
          </a:xfrm>
        </p:spPr>
        <p:txBody>
          <a:bodyPr/>
          <a:lstStyle/>
          <a:p>
            <a:pPr>
              <a:defRPr/>
            </a:pPr>
            <a:r>
              <a:rPr lang="en-US" sz="3600">
                <a:cs typeface="+mj-cs"/>
              </a:rPr>
              <a:t>Faked images in the media</a:t>
            </a:r>
          </a:p>
        </p:txBody>
      </p:sp>
      <p:sp>
        <p:nvSpPr>
          <p:cNvPr id="24578" name="Content Placeholder 2">
            <a:extLst>
              <a:ext uri="{FF2B5EF4-FFF2-40B4-BE49-F238E27FC236}">
                <a16:creationId xmlns:a16="http://schemas.microsoft.com/office/drawing/2014/main" id="{32E0BDB2-2F88-E746-A59C-30B650707502}"/>
              </a:ext>
            </a:extLst>
          </p:cNvPr>
          <p:cNvSpPr>
            <a:spLocks noGrp="1" noChangeArrowheads="1"/>
          </p:cNvSpPr>
          <p:nvPr>
            <p:ph idx="1"/>
          </p:nvPr>
        </p:nvSpPr>
        <p:spPr>
          <a:xfrm>
            <a:off x="5961063" y="790575"/>
            <a:ext cx="3640137" cy="4525963"/>
          </a:xfrm>
        </p:spPr>
        <p:txBody>
          <a:bodyPr/>
          <a:lstStyle/>
          <a:p>
            <a:r>
              <a:rPr lang="en-US" altLang="en-US" sz="2300">
                <a:ea typeface="ＭＳ Ｐゴシック" panose="020B0600070205080204" pitchFamily="34" charset="-128"/>
              </a:rPr>
              <a:t>Fake image circulated during the 2004 Federal Election</a:t>
            </a:r>
          </a:p>
          <a:p>
            <a:r>
              <a:rPr lang="en-US" altLang="en-US" sz="2300">
                <a:ea typeface="ＭＳ Ｐゴシック" panose="020B0600070205080204" pitchFamily="34" charset="-128"/>
              </a:rPr>
              <a:t>It was a case of </a:t>
            </a:r>
            <a:r>
              <a:rPr lang="en-US" altLang="en-US" sz="2300" b="1" i="1">
                <a:ea typeface="ＭＳ Ｐゴシック" panose="020B0600070205080204" pitchFamily="34" charset="-128"/>
              </a:rPr>
              <a:t>Photoshop</a:t>
            </a:r>
            <a:r>
              <a:rPr lang="en-US" altLang="en-US" sz="2300">
                <a:ea typeface="ＭＳ Ｐゴシック" panose="020B0600070205080204" pitchFamily="34" charset="-128"/>
              </a:rPr>
              <a:t> fraud</a:t>
            </a:r>
          </a:p>
          <a:p>
            <a:r>
              <a:rPr lang="en-US" altLang="en-US" sz="2300">
                <a:ea typeface="ＭＳ Ｐゴシック" panose="020B0600070205080204" pitchFamily="34" charset="-128"/>
              </a:rPr>
              <a:t>How was it found out? The original photographer of the Kerry Image (Ken Light) recognized the fake and reported it</a:t>
            </a:r>
          </a:p>
          <a:p>
            <a:r>
              <a:rPr lang="en-US" altLang="en-US" sz="2300">
                <a:ea typeface="ＭＳ Ｐゴシック" panose="020B0600070205080204" pitchFamily="34" charset="-128"/>
              </a:rPr>
              <a:t>As often happens in politics there were no real consequences but there </a:t>
            </a:r>
            <a:r>
              <a:rPr lang="en-US" altLang="en-US" sz="2300" u="sng">
                <a:ea typeface="ＭＳ Ｐゴシック" panose="020B0600070205080204" pitchFamily="34" charset="-128"/>
              </a:rPr>
              <a:t>are</a:t>
            </a:r>
            <a:r>
              <a:rPr lang="en-US" altLang="en-US" sz="2300">
                <a:ea typeface="ＭＳ Ｐゴシック" panose="020B0600070205080204" pitchFamily="34" charset="-128"/>
              </a:rPr>
              <a:t> in science!!</a:t>
            </a:r>
          </a:p>
          <a:p>
            <a:endParaRPr lang="en-US" altLang="en-US" sz="2300">
              <a:ea typeface="ＭＳ Ｐゴシック" panose="020B0600070205080204" pitchFamily="34" charset="-128"/>
            </a:endParaRPr>
          </a:p>
        </p:txBody>
      </p:sp>
      <p:sp>
        <p:nvSpPr>
          <p:cNvPr id="24579" name="Date Placeholder 3">
            <a:extLst>
              <a:ext uri="{FF2B5EF4-FFF2-40B4-BE49-F238E27FC236}">
                <a16:creationId xmlns:a16="http://schemas.microsoft.com/office/drawing/2014/main" id="{4FB91BF8-575F-FA40-97A7-79F1DD110D8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B34FC7D-00C5-7E49-88A2-8F8B28A2C9F6}" type="datetime10">
              <a:rPr lang="en-US" altLang="en-US" sz="1400" smtClean="0"/>
              <a:pPr>
                <a:spcBef>
                  <a:spcPct val="0"/>
                </a:spcBef>
                <a:buFontTx/>
                <a:buNone/>
              </a:pPr>
              <a:t>17:25</a:t>
            </a:fld>
            <a:endParaRPr lang="en-US" altLang="en-US" sz="1400"/>
          </a:p>
        </p:txBody>
      </p:sp>
      <p:pic>
        <p:nvPicPr>
          <p:cNvPr id="24580" name="Picture 2">
            <a:extLst>
              <a:ext uri="{FF2B5EF4-FFF2-40B4-BE49-F238E27FC236}">
                <a16:creationId xmlns:a16="http://schemas.microsoft.com/office/drawing/2014/main" id="{44E0A62C-26E1-B24B-98D4-E8285F8F5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8175"/>
            <a:ext cx="594995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a:extLst>
              <a:ext uri="{FF2B5EF4-FFF2-40B4-BE49-F238E27FC236}">
                <a16:creationId xmlns:a16="http://schemas.microsoft.com/office/drawing/2014/main" id="{1A7C520B-73AB-0343-B149-0E6B4F9258CA}"/>
              </a:ext>
            </a:extLst>
          </p:cNvPr>
          <p:cNvSpPr txBox="1">
            <a:spLocks noChangeArrowheads="1"/>
          </p:cNvSpPr>
          <p:nvPr/>
        </p:nvSpPr>
        <p:spPr bwMode="auto">
          <a:xfrm>
            <a:off x="5527675" y="6438900"/>
            <a:ext cx="40735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a:solidFill>
                  <a:srgbClr val="0070C0"/>
                </a:solidFill>
              </a:rPr>
              <a:t>http://urbanlegends.about.com/library/bl_kerry_fonda.htm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C590FAF7-56ED-DE4F-8A43-4E9B16E8A7A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5234" name="Content Placeholder 2">
            <a:extLst>
              <a:ext uri="{FF2B5EF4-FFF2-40B4-BE49-F238E27FC236}">
                <a16:creationId xmlns:a16="http://schemas.microsoft.com/office/drawing/2014/main" id="{38484799-DC18-1E44-9E30-94683E16ADDC}"/>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5235" name="Date Placeholder 3">
            <a:extLst>
              <a:ext uri="{FF2B5EF4-FFF2-40B4-BE49-F238E27FC236}">
                <a16:creationId xmlns:a16="http://schemas.microsoft.com/office/drawing/2014/main" id="{57AE6C73-7F10-CE4F-B939-C3A0CE3C6BD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8AF907C-CA9D-8545-A7B6-BDC9E5F3CFFF}" type="datetime10">
              <a:rPr lang="en-US" altLang="en-US" sz="1400" smtClean="0"/>
              <a:pPr>
                <a:spcBef>
                  <a:spcPct val="0"/>
                </a:spcBef>
                <a:buFontTx/>
                <a:buNone/>
              </a:pPr>
              <a:t>17:25</a:t>
            </a:fld>
            <a:endParaRPr lang="en-US" altLang="en-US" sz="1400"/>
          </a:p>
        </p:txBody>
      </p:sp>
      <p:pic>
        <p:nvPicPr>
          <p:cNvPr id="95236" name="Picture 2">
            <a:extLst>
              <a:ext uri="{FF2B5EF4-FFF2-40B4-BE49-F238E27FC236}">
                <a16:creationId xmlns:a16="http://schemas.microsoft.com/office/drawing/2014/main" id="{2BD28C15-9216-894B-BDBD-31A632F53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66675"/>
            <a:ext cx="72294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4">
            <a:extLst>
              <a:ext uri="{FF2B5EF4-FFF2-40B4-BE49-F238E27FC236}">
                <a16:creationId xmlns:a16="http://schemas.microsoft.com/office/drawing/2014/main" id="{EA0337EC-DDD1-2641-832A-1B4AE1B5FD05}"/>
              </a:ext>
            </a:extLst>
          </p:cNvPr>
          <p:cNvSpPr txBox="1">
            <a:spLocks noChangeArrowheads="1"/>
          </p:cNvSpPr>
          <p:nvPr/>
        </p:nvSpPr>
        <p:spPr bwMode="auto">
          <a:xfrm>
            <a:off x="5688013" y="6586538"/>
            <a:ext cx="3797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http://the-scientist.com/2011/12/02/stapel-paper-retracted/</a:t>
            </a:r>
          </a:p>
        </p:txBody>
      </p:sp>
      <p:sp>
        <p:nvSpPr>
          <p:cNvPr id="95238" name="TextBox 5">
            <a:extLst>
              <a:ext uri="{FF2B5EF4-FFF2-40B4-BE49-F238E27FC236}">
                <a16:creationId xmlns:a16="http://schemas.microsoft.com/office/drawing/2014/main" id="{2A269A63-B60A-7841-8048-22F1CBA52FF4}"/>
              </a:ext>
            </a:extLst>
          </p:cNvPr>
          <p:cNvSpPr txBox="1">
            <a:spLocks noChangeArrowheads="1"/>
          </p:cNvSpPr>
          <p:nvPr/>
        </p:nvSpPr>
        <p:spPr bwMode="auto">
          <a:xfrm>
            <a:off x="6253163" y="114935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000">
                <a:solidFill>
                  <a:srgbClr val="0070C0"/>
                </a:solidFill>
              </a:rPr>
              <a:t>Diederik Stapel Fraud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243EF33-293F-AE41-8F31-F3D9E793B1F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7282" name="Content Placeholder 2">
            <a:extLst>
              <a:ext uri="{FF2B5EF4-FFF2-40B4-BE49-F238E27FC236}">
                <a16:creationId xmlns:a16="http://schemas.microsoft.com/office/drawing/2014/main" id="{3E0D6D15-CC51-EC43-A569-2A05DEC7AD71}"/>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7283" name="Date Placeholder 3">
            <a:extLst>
              <a:ext uri="{FF2B5EF4-FFF2-40B4-BE49-F238E27FC236}">
                <a16:creationId xmlns:a16="http://schemas.microsoft.com/office/drawing/2014/main" id="{40225560-0CF3-8346-B725-2E4B2DB5628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5CCC725-B490-7943-98AC-6FA0DD7E869D}" type="datetime10">
              <a:rPr lang="en-US" altLang="en-US" sz="1400" smtClean="0"/>
              <a:pPr>
                <a:spcBef>
                  <a:spcPct val="0"/>
                </a:spcBef>
                <a:buFontTx/>
                <a:buNone/>
              </a:pPr>
              <a:t>17:25</a:t>
            </a:fld>
            <a:endParaRPr lang="en-US" altLang="en-US" sz="1400"/>
          </a:p>
        </p:txBody>
      </p:sp>
      <p:pic>
        <p:nvPicPr>
          <p:cNvPr id="97284" name="Picture 2">
            <a:extLst>
              <a:ext uri="{FF2B5EF4-FFF2-40B4-BE49-F238E27FC236}">
                <a16:creationId xmlns:a16="http://schemas.microsoft.com/office/drawing/2014/main" id="{0174B09D-E6DD-7849-A381-E2DB38C48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58338"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B2AF6E5B-401B-8244-A75F-0E4B98F2AE8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9330" name="Content Placeholder 2">
            <a:extLst>
              <a:ext uri="{FF2B5EF4-FFF2-40B4-BE49-F238E27FC236}">
                <a16:creationId xmlns:a16="http://schemas.microsoft.com/office/drawing/2014/main" id="{8123A81C-D8AF-8B4B-959C-2CEE33F0FC5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99331" name="Date Placeholder 3">
            <a:extLst>
              <a:ext uri="{FF2B5EF4-FFF2-40B4-BE49-F238E27FC236}">
                <a16:creationId xmlns:a16="http://schemas.microsoft.com/office/drawing/2014/main" id="{B67B3115-4FB1-F941-B177-DF3E19AFC9F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E23ED17-413B-D14F-B73B-AD653411ED35}" type="datetime10">
              <a:rPr lang="en-US" altLang="en-US" sz="1400" smtClean="0"/>
              <a:pPr>
                <a:spcBef>
                  <a:spcPct val="0"/>
                </a:spcBef>
                <a:buFontTx/>
                <a:buNone/>
              </a:pPr>
              <a:t>17:25</a:t>
            </a:fld>
            <a:endParaRPr lang="en-US" altLang="en-US" sz="1400"/>
          </a:p>
        </p:txBody>
      </p:sp>
      <p:pic>
        <p:nvPicPr>
          <p:cNvPr id="99332" name="Picture 2">
            <a:extLst>
              <a:ext uri="{FF2B5EF4-FFF2-40B4-BE49-F238E27FC236}">
                <a16:creationId xmlns:a16="http://schemas.microsoft.com/office/drawing/2014/main" id="{AFCBECB7-1A8B-9C49-BD7A-C5B541BE2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133350"/>
            <a:ext cx="7307263"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Box 4">
            <a:extLst>
              <a:ext uri="{FF2B5EF4-FFF2-40B4-BE49-F238E27FC236}">
                <a16:creationId xmlns:a16="http://schemas.microsoft.com/office/drawing/2014/main" id="{05BD19E7-FEF6-E045-BD74-AACD0C90AF24}"/>
              </a:ext>
            </a:extLst>
          </p:cNvPr>
          <p:cNvSpPr txBox="1">
            <a:spLocks noChangeArrowheads="1"/>
          </p:cNvSpPr>
          <p:nvPr/>
        </p:nvSpPr>
        <p:spPr bwMode="auto">
          <a:xfrm>
            <a:off x="5348288" y="6581775"/>
            <a:ext cx="3308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http://classic.the-scientist.com/blog/display/57297/</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EFC6E751-FE11-FA46-A2FC-5C011EDC38F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1378" name="Content Placeholder 2">
            <a:extLst>
              <a:ext uri="{FF2B5EF4-FFF2-40B4-BE49-F238E27FC236}">
                <a16:creationId xmlns:a16="http://schemas.microsoft.com/office/drawing/2014/main" id="{E421E16A-EC66-5041-80EB-826185E9AD7E}"/>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1379" name="Date Placeholder 3">
            <a:extLst>
              <a:ext uri="{FF2B5EF4-FFF2-40B4-BE49-F238E27FC236}">
                <a16:creationId xmlns:a16="http://schemas.microsoft.com/office/drawing/2014/main" id="{01C35D5B-13CA-FE41-8B25-19C4CA8E5A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F27896B-B7FF-6B44-B3BA-C95D364ADD04}" type="datetime10">
              <a:rPr lang="en-US" altLang="en-US" sz="1400" smtClean="0"/>
              <a:pPr>
                <a:spcBef>
                  <a:spcPct val="0"/>
                </a:spcBef>
                <a:buFontTx/>
                <a:buNone/>
              </a:pPr>
              <a:t>17:25</a:t>
            </a:fld>
            <a:endParaRPr lang="en-US" altLang="en-US" sz="1400"/>
          </a:p>
        </p:txBody>
      </p:sp>
      <p:pic>
        <p:nvPicPr>
          <p:cNvPr id="101380" name="Picture 2">
            <a:extLst>
              <a:ext uri="{FF2B5EF4-FFF2-40B4-BE49-F238E27FC236}">
                <a16:creationId xmlns:a16="http://schemas.microsoft.com/office/drawing/2014/main" id="{303ED1F3-5294-ED45-8C6A-205EAD087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9601200" cy="652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FF35566D-4544-8A4D-967D-4B946A94D14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3426" name="Content Placeholder 2">
            <a:extLst>
              <a:ext uri="{FF2B5EF4-FFF2-40B4-BE49-F238E27FC236}">
                <a16:creationId xmlns:a16="http://schemas.microsoft.com/office/drawing/2014/main" id="{9617114D-AA2B-9441-B653-A66F347FEC7E}"/>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3427" name="Date Placeholder 3">
            <a:extLst>
              <a:ext uri="{FF2B5EF4-FFF2-40B4-BE49-F238E27FC236}">
                <a16:creationId xmlns:a16="http://schemas.microsoft.com/office/drawing/2014/main" id="{B4569EFD-A4ED-324B-9760-D74293DFB14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6F0B930-2D5A-B549-962F-76AD006C5599}" type="datetime10">
              <a:rPr lang="en-US" altLang="en-US" sz="1400" smtClean="0"/>
              <a:pPr>
                <a:spcBef>
                  <a:spcPct val="0"/>
                </a:spcBef>
                <a:buFontTx/>
                <a:buNone/>
              </a:pPr>
              <a:t>17:25</a:t>
            </a:fld>
            <a:endParaRPr lang="en-US" altLang="en-US" sz="1400"/>
          </a:p>
        </p:txBody>
      </p:sp>
      <p:pic>
        <p:nvPicPr>
          <p:cNvPr id="103428" name="Picture 2">
            <a:extLst>
              <a:ext uri="{FF2B5EF4-FFF2-40B4-BE49-F238E27FC236}">
                <a16:creationId xmlns:a16="http://schemas.microsoft.com/office/drawing/2014/main" id="{9CAAB7B5-2B38-EA44-91CE-4930D0E3B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67875"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CD05EB6A-8509-D94D-864D-D74B176BB224}"/>
              </a:ext>
            </a:extLst>
          </p:cNvPr>
          <p:cNvSpPr>
            <a:spLocks noGrp="1"/>
          </p:cNvSpPr>
          <p:nvPr>
            <p:ph type="title"/>
          </p:nvPr>
        </p:nvSpPr>
        <p:spPr>
          <a:xfrm>
            <a:off x="254000" y="179388"/>
            <a:ext cx="8642350" cy="782637"/>
          </a:xfrm>
        </p:spPr>
        <p:txBody>
          <a:bodyPr/>
          <a:lstStyle/>
          <a:p>
            <a:pPr>
              <a:defRPr/>
            </a:pPr>
            <a:r>
              <a:rPr lang="en-US">
                <a:cs typeface="+mj-cs"/>
              </a:rPr>
              <a:t>PhD Student falsifies data</a:t>
            </a:r>
          </a:p>
        </p:txBody>
      </p:sp>
      <p:sp>
        <p:nvSpPr>
          <p:cNvPr id="105474" name="Content Placeholder 2">
            <a:extLst>
              <a:ext uri="{FF2B5EF4-FFF2-40B4-BE49-F238E27FC236}">
                <a16:creationId xmlns:a16="http://schemas.microsoft.com/office/drawing/2014/main" id="{DD245F00-C2B0-654E-A811-F70AB7E3BFAC}"/>
              </a:ext>
            </a:extLst>
          </p:cNvPr>
          <p:cNvSpPr>
            <a:spLocks noGrp="1" noChangeArrowheads="1"/>
          </p:cNvSpPr>
          <p:nvPr>
            <p:ph idx="1"/>
          </p:nvPr>
        </p:nvSpPr>
        <p:spPr>
          <a:xfrm>
            <a:off x="254000" y="1065213"/>
            <a:ext cx="9197975" cy="5584825"/>
          </a:xfrm>
        </p:spPr>
        <p:txBody>
          <a:bodyPr/>
          <a:lstStyle/>
          <a:p>
            <a:r>
              <a:rPr lang="en-US" altLang="en-US" sz="1600">
                <a:ea typeface="ＭＳ Ｐゴシック" panose="020B0600070205080204" pitchFamily="34" charset="-128"/>
              </a:rPr>
              <a:t>Emily Horvath, who got her PhD from Indiana University in December of 2008, admitted to falsifying data during her time as a grad student at the school, where she was mentored by cellular physiologist </a:t>
            </a:r>
            <a:r>
              <a:rPr lang="en-US" altLang="en-US" sz="1600">
                <a:ea typeface="ＭＳ Ｐゴシック" panose="020B0600070205080204" pitchFamily="34" charset="-128"/>
                <a:hlinkClick r:id="rId3"/>
              </a:rPr>
              <a:t>Jeffrey Elmendorf.</a:t>
            </a:r>
            <a:r>
              <a:rPr lang="en-US" altLang="en-US" sz="1600">
                <a:ea typeface="ＭＳ Ｐゴシック" panose="020B0600070205080204" pitchFamily="34" charset="-128"/>
              </a:rPr>
              <a:t> </a:t>
            </a:r>
          </a:p>
          <a:p>
            <a:endParaRPr lang="en-US" altLang="en-US" sz="1600">
              <a:ea typeface="ＭＳ Ｐゴシック" panose="020B0600070205080204" pitchFamily="34" charset="-128"/>
            </a:endParaRPr>
          </a:p>
          <a:p>
            <a:r>
              <a:rPr lang="en-US" altLang="en-US" sz="1600">
                <a:ea typeface="ＭＳ Ｐゴシック" panose="020B0600070205080204" pitchFamily="34" charset="-128"/>
              </a:rPr>
              <a:t>According to the Federal Register, Horvath said she falsified original data in order to reduce the magnitude of errors within groups, thereby increasing the statistical power of the findings. </a:t>
            </a:r>
            <a:br>
              <a:rPr lang="en-US" altLang="en-US" sz="1600">
                <a:ea typeface="ＭＳ Ｐゴシック" panose="020B0600070205080204" pitchFamily="34" charset="-128"/>
              </a:rPr>
            </a:br>
            <a:r>
              <a:rPr lang="en-US" altLang="en-US" sz="1600">
                <a:ea typeface="ＭＳ Ｐゴシック" panose="020B0600070205080204" pitchFamily="34" charset="-128"/>
              </a:rPr>
              <a:t>Read more: </a:t>
            </a:r>
            <a:r>
              <a:rPr lang="en-US" altLang="en-US" sz="1600">
                <a:ea typeface="ＭＳ Ｐゴシック" panose="020B0600070205080204" pitchFamily="34" charset="-128"/>
                <a:hlinkClick r:id="rId4"/>
              </a:rPr>
              <a:t>PhD student admits misconduct - The Scientist - Magazine of the Life Sciences</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4"/>
              </a:rPr>
              <a:t>http://www.the-scientist.com/blog/display/57297/#ixzz1qPZFoTgM</a:t>
            </a:r>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a:p>
            <a:r>
              <a:rPr lang="en-US" altLang="en-US" sz="1600">
                <a:ea typeface="ＭＳ Ｐゴシック" panose="020B0600070205080204" pitchFamily="34" charset="-128"/>
              </a:rPr>
              <a:t>According to the ORI, Horvath admitted to falsifying 5 figures in that grant application to the NIH's National Institute of Diabetes and Digestive and Kidney Diseases, which was awarded in March 2009. </a:t>
            </a:r>
          </a:p>
          <a:p>
            <a:r>
              <a:rPr lang="en-US" altLang="en-US" sz="1600">
                <a:ea typeface="ＭＳ Ｐゴシック" panose="020B0600070205080204" pitchFamily="34" charset="-128"/>
              </a:rPr>
              <a:t>She also admitted to falsifying 5 figures on a separate NIH grant application, on which Elmendorf was listed as the principal investigator, to the NIH's National Center for Complementary and Alternative Medicine. That application was withdrawn last May. </a:t>
            </a:r>
            <a:br>
              <a:rPr lang="en-US" altLang="en-US" sz="1600">
                <a:ea typeface="ＭＳ Ｐゴシック" panose="020B0600070205080204" pitchFamily="34" charset="-128"/>
              </a:rPr>
            </a:br>
            <a:endParaRPr lang="en-US" altLang="en-US" sz="1600">
              <a:ea typeface="ＭＳ Ｐゴシック" panose="020B0600070205080204" pitchFamily="34" charset="-128"/>
            </a:endParaRPr>
          </a:p>
          <a:p>
            <a:r>
              <a:rPr lang="en-US" altLang="en-US" sz="1600">
                <a:ea typeface="ＭＳ Ｐゴシック" panose="020B0600070205080204" pitchFamily="34" charset="-128"/>
              </a:rPr>
              <a:t>Read more: </a:t>
            </a:r>
            <a:r>
              <a:rPr lang="en-US" altLang="en-US" sz="1600">
                <a:ea typeface="ＭＳ Ｐゴシック" panose="020B0600070205080204" pitchFamily="34" charset="-128"/>
                <a:hlinkClick r:id="rId5"/>
              </a:rPr>
              <a:t>PhD student admits misconduct - The Scientist - Magazine of the Life Sciences</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5"/>
              </a:rPr>
              <a:t>http://www.the-scientist.com/blog/display/57297/#ixzz1qPZO5RSk</a:t>
            </a:r>
            <a:br>
              <a:rPr lang="en-US" altLang="en-US" sz="1600">
                <a:ea typeface="ＭＳ Ｐゴシック" panose="020B0600070205080204" pitchFamily="34" charset="-128"/>
              </a:rPr>
            </a:br>
            <a:br>
              <a:rPr lang="en-US" altLang="en-US" sz="1600">
                <a:ea typeface="ＭＳ Ｐゴシック" panose="020B0600070205080204" pitchFamily="34" charset="-128"/>
              </a:rPr>
            </a:br>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p:txBody>
      </p:sp>
      <p:sp>
        <p:nvSpPr>
          <p:cNvPr id="105475" name="Date Placeholder 3">
            <a:extLst>
              <a:ext uri="{FF2B5EF4-FFF2-40B4-BE49-F238E27FC236}">
                <a16:creationId xmlns:a16="http://schemas.microsoft.com/office/drawing/2014/main" id="{DB920828-A008-C84A-9937-36A6EC45041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CD2CECA-068C-2E41-91E5-7C86C509ADA7}" type="datetime10">
              <a:rPr lang="en-US" altLang="en-US" sz="1400" smtClean="0"/>
              <a:pPr>
                <a:spcBef>
                  <a:spcPct val="0"/>
                </a:spcBef>
                <a:buFontTx/>
                <a:buNone/>
              </a:pPr>
              <a:t>17:25</a:t>
            </a:fld>
            <a:endParaRPr lang="en-US" altLang="en-US" sz="1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ate Placeholder 3">
            <a:extLst>
              <a:ext uri="{FF2B5EF4-FFF2-40B4-BE49-F238E27FC236}">
                <a16:creationId xmlns:a16="http://schemas.microsoft.com/office/drawing/2014/main" id="{3B575D4C-236B-E848-BC98-DD41DF24C17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148296F-C773-D146-AED5-37E3AD407276}" type="datetime10">
              <a:rPr lang="en-US" altLang="en-US" sz="1400" smtClean="0"/>
              <a:pPr>
                <a:spcBef>
                  <a:spcPct val="0"/>
                </a:spcBef>
                <a:buFontTx/>
                <a:buNone/>
              </a:pPr>
              <a:t>17:25</a:t>
            </a:fld>
            <a:endParaRPr lang="en-US" altLang="en-US" sz="1400"/>
          </a:p>
        </p:txBody>
      </p:sp>
      <p:sp>
        <p:nvSpPr>
          <p:cNvPr id="107522" name="Rectangle 5">
            <a:extLst>
              <a:ext uri="{FF2B5EF4-FFF2-40B4-BE49-F238E27FC236}">
                <a16:creationId xmlns:a16="http://schemas.microsoft.com/office/drawing/2014/main" id="{09206706-9AA7-294B-B795-FDA9ACF05BC6}"/>
              </a:ext>
            </a:extLst>
          </p:cNvPr>
          <p:cNvSpPr>
            <a:spLocks noChangeArrowheads="1"/>
          </p:cNvSpPr>
          <p:nvPr/>
        </p:nvSpPr>
        <p:spPr bwMode="auto">
          <a:xfrm>
            <a:off x="284163" y="193675"/>
            <a:ext cx="9317037"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Tracking retractions as a window into the scientific process</a:t>
            </a:r>
          </a:p>
          <a:p>
            <a:pPr eaLnBrk="1" hangingPunct="1">
              <a:lnSpc>
                <a:spcPct val="90000"/>
              </a:lnSpc>
              <a:spcBef>
                <a:spcPct val="0"/>
              </a:spcBef>
              <a:buFontTx/>
              <a:buNone/>
            </a:pPr>
            <a:r>
              <a:rPr lang="en-US" altLang="en-US" sz="1500"/>
              <a:t>University of Wisconsin neuroscientist faked data in two papers: ORI</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b="1"/>
              <a:t>Rao Adibhatla, via University of Wisconsin</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b="1"/>
              <a:t>A University of Wisconsin neuroscience researcher falsified </a:t>
            </a:r>
            <a:r>
              <a:rPr lang="ja-JP" altLang="en-US" sz="1500" b="1"/>
              <a:t>“</a:t>
            </a:r>
            <a:r>
              <a:rPr lang="en-US" altLang="ja-JP" sz="1500" b="1"/>
              <a:t>Western blot images as well as quantitative and statistical data</a:t>
            </a:r>
            <a:r>
              <a:rPr lang="ja-JP" altLang="en-US" sz="1500" b="1"/>
              <a:t>”</a:t>
            </a:r>
            <a:r>
              <a:rPr lang="en-US" altLang="ja-JP" sz="1500" b="1"/>
              <a:t> in two NIH-supported papers and three unfunded grant applications, the U.S. Office of Research Integrity (ORI) has found.</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As first reported by the Milwaukee Journal-Sentinel and then The Scientist, Rao M. Adibhatla has agreed to retract the two papers, in the Journal of Biological Chemistry and Brain Research:</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    Adibhatla, R.M., Hatcher, J.F., Larsen E.C. et al. </a:t>
            </a:r>
            <a:r>
              <a:rPr lang="ja-JP" altLang="en-US" sz="1500"/>
              <a:t>“</a:t>
            </a:r>
            <a:r>
              <a:rPr lang="en-US" altLang="ja-JP" sz="1500"/>
              <a:t>CDP-choline Significantly Restores Phoshatidylcholine Levels by Differentially Affecting Phospholipase A2 and CTP:Phosphocholine Cytidylyltransferase after Stroke.</a:t>
            </a:r>
            <a:r>
              <a:rPr lang="ja-JP" altLang="en-US" sz="1500"/>
              <a:t>”</a:t>
            </a:r>
            <a:r>
              <a:rPr lang="en-US" altLang="ja-JP" sz="1500"/>
              <a:t> J. Biol. Chem. 281:6718-6725, 2006 (cited 65 times, according to Thomson Scientific</a:t>
            </a:r>
            <a:r>
              <a:rPr lang="ja-JP" altLang="en-US" sz="1500"/>
              <a:t>’</a:t>
            </a:r>
            <a:r>
              <a:rPr lang="en-US" altLang="ja-JP" sz="1500"/>
              <a:t>s Web of Knowledge)</a:t>
            </a:r>
          </a:p>
          <a:p>
            <a:pPr eaLnBrk="1" hangingPunct="1">
              <a:lnSpc>
                <a:spcPct val="90000"/>
              </a:lnSpc>
              <a:spcBef>
                <a:spcPct val="0"/>
              </a:spcBef>
              <a:buFontTx/>
              <a:buNone/>
            </a:pPr>
            <a:r>
              <a:rPr lang="en-US" altLang="en-US" sz="1500"/>
              <a:t>    </a:t>
            </a:r>
          </a:p>
          <a:p>
            <a:pPr eaLnBrk="1" hangingPunct="1">
              <a:lnSpc>
                <a:spcPct val="90000"/>
              </a:lnSpc>
              <a:spcBef>
                <a:spcPct val="0"/>
              </a:spcBef>
              <a:buFontTx/>
              <a:buNone/>
            </a:pPr>
            <a:r>
              <a:rPr lang="en-US" altLang="en-US" sz="1500"/>
              <a:t>Adibhatla, R.M., &amp; Hatcher, J.F. </a:t>
            </a:r>
            <a:r>
              <a:rPr lang="ja-JP" altLang="en-US" sz="1500"/>
              <a:t>“</a:t>
            </a:r>
            <a:r>
              <a:rPr lang="en-US" altLang="ja-JP" sz="1500"/>
              <a:t>Secretory phospholipase A2 IIA is Up-regulated by TNF-[alpha] and IL-1[alpha]/[beta] after Transient Focal Cerebral Ischemia in Rat.</a:t>
            </a:r>
            <a:r>
              <a:rPr lang="ja-JP" altLang="en-US" sz="1500"/>
              <a:t>”</a:t>
            </a:r>
            <a:r>
              <a:rPr lang="en-US" altLang="ja-JP" sz="1500"/>
              <a:t> Brain Research 1134:199-205, 2007 (cited 36 times)</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ORI found that Adibhatla</a:t>
            </a:r>
          </a:p>
          <a:p>
            <a:pPr eaLnBrk="1" hangingPunct="1">
              <a:lnSpc>
                <a:spcPct val="90000"/>
              </a:lnSpc>
              <a:spcBef>
                <a:spcPct val="0"/>
              </a:spcBef>
              <a:buFontTx/>
              <a:buNone/>
            </a:pPr>
            <a:endParaRPr lang="en-US" altLang="en-US" sz="1500"/>
          </a:p>
          <a:p>
            <a:pPr eaLnBrk="1" hangingPunct="1">
              <a:lnSpc>
                <a:spcPct val="90000"/>
              </a:lnSpc>
              <a:spcBef>
                <a:spcPct val="0"/>
              </a:spcBef>
              <a:buFontTx/>
              <a:buNone/>
            </a:pPr>
            <a:r>
              <a:rPr lang="en-US" altLang="en-US" sz="1500"/>
              <a:t>    </a:t>
            </a:r>
            <a:r>
              <a:rPr lang="ja-JP" altLang="en-US" sz="1500"/>
              <a:t>“</a:t>
            </a:r>
            <a:r>
              <a:rPr lang="en-US" altLang="ja-JP" sz="1500"/>
              <a:t>committed research misconduct by falsifying Western blot images as well as quantitative and statistical data obtained from purported scans of the films. The research studied the effect of cerebral ischemia on phospholipid homeostasis in an experimental animal model (SHR rat) of stroke during the course of reperfusion of the ischemic cortex. The falsified Western blot images and derivative quantitative data describe changes in levels of sPLA2-IIAA, CCT[alpha], and of PLD2 during reperfusion in the ischemic cortex.</a:t>
            </a:r>
            <a:r>
              <a:rPr lang="ja-JP" altLang="en-US" sz="1500"/>
              <a:t>”</a:t>
            </a:r>
            <a:endParaRPr lang="en-US" altLang="en-US" sz="1500"/>
          </a:p>
        </p:txBody>
      </p:sp>
      <p:sp>
        <p:nvSpPr>
          <p:cNvPr id="107523" name="TextBox 6">
            <a:extLst>
              <a:ext uri="{FF2B5EF4-FFF2-40B4-BE49-F238E27FC236}">
                <a16:creationId xmlns:a16="http://schemas.microsoft.com/office/drawing/2014/main" id="{BC82EC2D-1246-4C42-951D-98E76422FF39}"/>
              </a:ext>
            </a:extLst>
          </p:cNvPr>
          <p:cNvSpPr txBox="1">
            <a:spLocks noChangeArrowheads="1"/>
          </p:cNvSpPr>
          <p:nvPr/>
        </p:nvSpPr>
        <p:spPr bwMode="auto">
          <a:xfrm>
            <a:off x="1228725" y="6249988"/>
            <a:ext cx="810577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i="1">
                <a:solidFill>
                  <a:srgbClr val="0070C0"/>
                </a:solidFill>
              </a:rPr>
              <a:t>http://retractionwatch.wordpress.com/2013/01/28/university-of-wisconsin-neuroscientist-faked-data-in-two-papers-ori/</a:t>
            </a:r>
          </a:p>
        </p:txBody>
      </p:sp>
      <p:pic>
        <p:nvPicPr>
          <p:cNvPr id="107524" name="Picture 3">
            <a:extLst>
              <a:ext uri="{FF2B5EF4-FFF2-40B4-BE49-F238E27FC236}">
                <a16:creationId xmlns:a16="http://schemas.microsoft.com/office/drawing/2014/main" id="{AE8AB301-6612-114A-8C3D-E439A396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312738"/>
            <a:ext cx="115093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A0E892AF-91E6-F947-B56D-F8DC769A318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09570" name="Content Placeholder 2">
            <a:extLst>
              <a:ext uri="{FF2B5EF4-FFF2-40B4-BE49-F238E27FC236}">
                <a16:creationId xmlns:a16="http://schemas.microsoft.com/office/drawing/2014/main" id="{98CE25CB-238B-7442-AC94-F851B2E4488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09571" name="Date Placeholder 3">
            <a:extLst>
              <a:ext uri="{FF2B5EF4-FFF2-40B4-BE49-F238E27FC236}">
                <a16:creationId xmlns:a16="http://schemas.microsoft.com/office/drawing/2014/main" id="{3FEC650A-68FD-9C43-AE1F-633D236AE0E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20AEAD1-C7B1-2A43-BF24-0F0167566133}" type="datetime10">
              <a:rPr lang="en-US" altLang="en-US" sz="1400" smtClean="0"/>
              <a:pPr>
                <a:spcBef>
                  <a:spcPct val="0"/>
                </a:spcBef>
                <a:buFontTx/>
                <a:buNone/>
              </a:pPr>
              <a:t>17:25</a:t>
            </a:fld>
            <a:endParaRPr lang="en-US" altLang="en-US" sz="1400"/>
          </a:p>
        </p:txBody>
      </p:sp>
      <p:pic>
        <p:nvPicPr>
          <p:cNvPr id="109572" name="Picture 2">
            <a:extLst>
              <a:ext uri="{FF2B5EF4-FFF2-40B4-BE49-F238E27FC236}">
                <a16:creationId xmlns:a16="http://schemas.microsoft.com/office/drawing/2014/main" id="{8F0E81E1-8871-5B44-9111-4A78D3038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0625" cy="659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3">
            <a:extLst>
              <a:ext uri="{FF2B5EF4-FFF2-40B4-BE49-F238E27FC236}">
                <a16:creationId xmlns:a16="http://schemas.microsoft.com/office/drawing/2014/main" id="{1DED7A94-B1A9-9446-AA92-D03314458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725" y="606425"/>
            <a:ext cx="46894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4">
            <a:extLst>
              <a:ext uri="{FF2B5EF4-FFF2-40B4-BE49-F238E27FC236}">
                <a16:creationId xmlns:a16="http://schemas.microsoft.com/office/drawing/2014/main" id="{BAEF0828-8340-3747-B27A-A81FEF35D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3675" y="3943350"/>
            <a:ext cx="2865438"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a:extLst>
              <a:ext uri="{FF2B5EF4-FFF2-40B4-BE49-F238E27FC236}">
                <a16:creationId xmlns:a16="http://schemas.microsoft.com/office/drawing/2014/main" id="{74EFB38F-FE7C-DB48-A7D9-42960FF112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 y="4159250"/>
            <a:ext cx="7767638"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9">
            <a:hlinkClick r:id="" action="ppaction://noaction" highlightClick="1"/>
            <a:extLst>
              <a:ext uri="{FF2B5EF4-FFF2-40B4-BE49-F238E27FC236}">
                <a16:creationId xmlns:a16="http://schemas.microsoft.com/office/drawing/2014/main" id="{41DC10E0-6ABF-0B4B-B464-D90972CE34D9}"/>
              </a:ext>
            </a:extLst>
          </p:cNvPr>
          <p:cNvSpPr>
            <a:spLocks noChangeArrowheads="1"/>
          </p:cNvSpPr>
          <p:nvPr/>
        </p:nvSpPr>
        <p:spPr bwMode="auto">
          <a:xfrm>
            <a:off x="9075738" y="6384925"/>
            <a:ext cx="230187" cy="207963"/>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fade">
                                      <p:cBhvr>
                                        <p:cTn id="7" dur="500"/>
                                        <p:tgtEl>
                                          <p:spTgt spid="107525"/>
                                        </p:tgtEl>
                                      </p:cBhvr>
                                    </p:animEffect>
                                  </p:childTnLst>
                                </p:cTn>
                              </p:par>
                              <p:par>
                                <p:cTn id="8" presetID="9" presetClass="exit" presetSubtype="0" fill="hold" grpId="0"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4CBE39F8-A058-BF4B-8409-7048178625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1618" name="Content Placeholder 2">
            <a:extLst>
              <a:ext uri="{FF2B5EF4-FFF2-40B4-BE49-F238E27FC236}">
                <a16:creationId xmlns:a16="http://schemas.microsoft.com/office/drawing/2014/main" id="{D499AB07-AC84-8549-A449-4E97C30A4A1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11619" name="Date Placeholder 3">
            <a:extLst>
              <a:ext uri="{FF2B5EF4-FFF2-40B4-BE49-F238E27FC236}">
                <a16:creationId xmlns:a16="http://schemas.microsoft.com/office/drawing/2014/main" id="{FE8AF742-767B-3C4B-B8AE-E3F1E54D762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76F633-6D30-6B45-A784-01BD9F5D7CF9}" type="datetime10">
              <a:rPr lang="en-US" altLang="en-US" sz="1400" smtClean="0"/>
              <a:pPr>
                <a:spcBef>
                  <a:spcPct val="0"/>
                </a:spcBef>
                <a:buFontTx/>
                <a:buNone/>
              </a:pPr>
              <a:t>17:25</a:t>
            </a:fld>
            <a:endParaRPr lang="en-US" altLang="en-US" sz="1400"/>
          </a:p>
        </p:txBody>
      </p:sp>
      <p:pic>
        <p:nvPicPr>
          <p:cNvPr id="111620" name="Picture 2">
            <a:extLst>
              <a:ext uri="{FF2B5EF4-FFF2-40B4-BE49-F238E27FC236}">
                <a16:creationId xmlns:a16="http://schemas.microsoft.com/office/drawing/2014/main" id="{217A9A3D-DC27-D647-808D-95498A418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20" t="12895" r="27795" b="4637"/>
          <a:stretch>
            <a:fillRect/>
          </a:stretch>
        </p:blipFill>
        <p:spPr bwMode="auto">
          <a:xfrm>
            <a:off x="0" y="0"/>
            <a:ext cx="685165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80681AE-0DA8-AB44-B552-21E0A7E1F606}"/>
              </a:ext>
            </a:extLst>
          </p:cNvPr>
          <p:cNvSpPr/>
          <p:nvPr/>
        </p:nvSpPr>
        <p:spPr>
          <a:xfrm>
            <a:off x="4638675" y="6461125"/>
            <a:ext cx="4800600" cy="382588"/>
          </a:xfrm>
          <a:prstGeom prst="rect">
            <a:avLst/>
          </a:prstGeom>
        </p:spPr>
        <p:txBody>
          <a:bodyPr>
            <a:spAutoFit/>
          </a:bodyPr>
          <a:lstStyle/>
          <a:p>
            <a:pPr eaLnBrk="1" hangingPunct="1">
              <a:lnSpc>
                <a:spcPct val="90000"/>
              </a:lnSpc>
              <a:defRPr/>
            </a:pPr>
            <a:r>
              <a:rPr lang="en-US" sz="1050" dirty="0">
                <a:solidFill>
                  <a:srgbClr val="0070C0"/>
                </a:solidFill>
                <a:latin typeface="Arial" charset="0"/>
                <a:ea typeface="+mn-ea"/>
                <a:cs typeface="Times New Roman" pitchFamily="18" charset="0"/>
              </a:rPr>
              <a:t>http://retractionwatch.wordpress.com/2012/11/20/ori-sanctions-university-of-kentucky-nutrition-researcher-for-faking-dozens-of-images-in-10-papers/</a:t>
            </a:r>
          </a:p>
        </p:txBody>
      </p:sp>
      <p:sp>
        <p:nvSpPr>
          <p:cNvPr id="111622" name="Rectangle 5">
            <a:extLst>
              <a:ext uri="{FF2B5EF4-FFF2-40B4-BE49-F238E27FC236}">
                <a16:creationId xmlns:a16="http://schemas.microsoft.com/office/drawing/2014/main" id="{AD8C1979-119C-344D-A4DD-77821F52B62C}"/>
              </a:ext>
            </a:extLst>
          </p:cNvPr>
          <p:cNvSpPr>
            <a:spLocks noChangeArrowheads="1"/>
          </p:cNvSpPr>
          <p:nvPr/>
        </p:nvSpPr>
        <p:spPr bwMode="auto">
          <a:xfrm>
            <a:off x="4151313" y="4621213"/>
            <a:ext cx="5449887"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300">
                <a:solidFill>
                  <a:srgbClr val="0070C0"/>
                </a:solidFill>
              </a:rPr>
              <a:t>*Falsified and/or fabricated images in NIH grant application R01 HL078976-01A1 by duplicating and altering bands in 14 Western blot images and one (1) RT-PCR image included in Figures 3, 6, 11, 12, 13, 14, and 15; false Western blots were also included in the earlier version of the grant application R01 HL078976-01, Figures 3, 6, 11, 13, and 14</a:t>
            </a:r>
          </a:p>
          <a:p>
            <a:pPr eaLnBrk="1" hangingPunct="1">
              <a:lnSpc>
                <a:spcPct val="90000"/>
              </a:lnSpc>
              <a:spcBef>
                <a:spcPct val="0"/>
              </a:spcBef>
              <a:buFontTx/>
              <a:buNone/>
            </a:pPr>
            <a:r>
              <a:rPr lang="en-US" altLang="en-US" sz="1300">
                <a:solidFill>
                  <a:srgbClr val="0070C0"/>
                </a:solidFill>
              </a:rPr>
              <a:t>*Falsified and/or fabricated Western blots and one (1) RNase protection assay by duplicating and altering bands in thirty-three (33) figures included in ten (10) published papers, one (1) submitted manuscript, and two (2) NIH grant applications.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C238BFB9-2624-6941-A788-931F85AAD4E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3666" name="Content Placeholder 2">
            <a:extLst>
              <a:ext uri="{FF2B5EF4-FFF2-40B4-BE49-F238E27FC236}">
                <a16:creationId xmlns:a16="http://schemas.microsoft.com/office/drawing/2014/main" id="{EAC3951D-10D3-3948-90AE-D4C809F6CAEF}"/>
              </a:ext>
            </a:extLst>
          </p:cNvPr>
          <p:cNvSpPr>
            <a:spLocks noGrp="1" noChangeArrowheads="1"/>
          </p:cNvSpPr>
          <p:nvPr>
            <p:ph idx="1"/>
          </p:nvPr>
        </p:nvSpPr>
        <p:spPr/>
        <p:txBody>
          <a:bodyPr/>
          <a:lstStyle/>
          <a:p>
            <a:r>
              <a:rPr lang="en-US" altLang="en-US" sz="1800">
                <a:ea typeface="ＭＳ Ｐゴシック" panose="020B0600070205080204" pitchFamily="34" charset="-128"/>
              </a:rPr>
              <a:t>…</a:t>
            </a:r>
            <a:r>
              <a:rPr lang="ja-JP" altLang="en-US" sz="1800">
                <a:ea typeface="ＭＳ Ｐゴシック" panose="020B0600070205080204" pitchFamily="34" charset="-128"/>
              </a:rPr>
              <a:t>”</a:t>
            </a:r>
            <a:r>
              <a:rPr lang="en-US" altLang="ja-JP" sz="1800" i="1">
                <a:ea typeface="ＭＳ Ｐゴシック" panose="020B0600070205080204" pitchFamily="34" charset="-128"/>
              </a:rPr>
              <a:t>But zooming in on two blots from one figure in a 2002 paper (pictured at right) </a:t>
            </a:r>
            <a:r>
              <a:rPr lang="en-US" altLang="ja-JP" sz="1800" i="1">
                <a:ea typeface="ＭＳ Ｐゴシック" panose="020B0600070205080204" pitchFamily="34" charset="-128"/>
                <a:hlinkClick r:id="rId3"/>
              </a:rPr>
              <a:t>from the Journal of Biological Chemstry, volume 277, pages 4925-31</a:t>
            </a:r>
            <a:r>
              <a:rPr lang="en-US" altLang="ja-JP" sz="1800" i="1">
                <a:ea typeface="ＭＳ Ｐゴシック" panose="020B0600070205080204" pitchFamily="34" charset="-128"/>
              </a:rPr>
              <a:t>, reveals tell-tale noise patterns that may well betray the images</a:t>
            </a:r>
            <a:r>
              <a:rPr lang="ja-JP" altLang="en-US" sz="1800" i="1">
                <a:ea typeface="ＭＳ Ｐゴシック" panose="020B0600070205080204" pitchFamily="34" charset="-128"/>
              </a:rPr>
              <a:t>’</a:t>
            </a:r>
            <a:r>
              <a:rPr lang="en-US" altLang="ja-JP" sz="1800" i="1">
                <a:ea typeface="ＭＳ Ｐゴシック" panose="020B0600070205080204" pitchFamily="34" charset="-128"/>
              </a:rPr>
              <a:t> common origin</a:t>
            </a:r>
            <a:r>
              <a:rPr lang="en-US" altLang="ja-JP" sz="1800">
                <a:ea typeface="ＭＳ Ｐゴシック" panose="020B0600070205080204" pitchFamily="34" charset="-128"/>
              </a:rPr>
              <a:t>.</a:t>
            </a:r>
            <a:r>
              <a:rPr lang="ja-JP" altLang="en-US" sz="1800">
                <a:ea typeface="ＭＳ Ｐゴシック" panose="020B0600070205080204" pitchFamily="34" charset="-128"/>
              </a:rPr>
              <a:t>”</a:t>
            </a:r>
            <a:endParaRPr lang="en-US" altLang="en-US" sz="1800">
              <a:ea typeface="ＭＳ Ｐゴシック" panose="020B0600070205080204" pitchFamily="34" charset="-128"/>
            </a:endParaRPr>
          </a:p>
        </p:txBody>
      </p:sp>
      <p:sp>
        <p:nvSpPr>
          <p:cNvPr id="113667" name="Date Placeholder 3">
            <a:extLst>
              <a:ext uri="{FF2B5EF4-FFF2-40B4-BE49-F238E27FC236}">
                <a16:creationId xmlns:a16="http://schemas.microsoft.com/office/drawing/2014/main" id="{8109D7ED-6E04-F74C-94AF-4FE72D00570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7D342F5-404F-D544-9773-4D7065B17CDF}" type="datetime10">
              <a:rPr lang="en-US" altLang="en-US" sz="1400" smtClean="0"/>
              <a:pPr>
                <a:spcBef>
                  <a:spcPct val="0"/>
                </a:spcBef>
                <a:buFontTx/>
                <a:buNone/>
              </a:pPr>
              <a:t>17:25</a:t>
            </a:fld>
            <a:endParaRPr lang="en-US" altLang="en-US" sz="1400"/>
          </a:p>
        </p:txBody>
      </p:sp>
      <p:pic>
        <p:nvPicPr>
          <p:cNvPr id="113668" name="Picture 2">
            <a:extLst>
              <a:ext uri="{FF2B5EF4-FFF2-40B4-BE49-F238E27FC236}">
                <a16:creationId xmlns:a16="http://schemas.microsoft.com/office/drawing/2014/main" id="{D31C5B17-6BB1-8048-A8F5-62AEED1D4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75" y="2586038"/>
            <a:ext cx="766286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extBox 4">
            <a:extLst>
              <a:ext uri="{FF2B5EF4-FFF2-40B4-BE49-F238E27FC236}">
                <a16:creationId xmlns:a16="http://schemas.microsoft.com/office/drawing/2014/main" id="{B7B160CD-B742-174B-9F25-5646C542088A}"/>
              </a:ext>
            </a:extLst>
          </p:cNvPr>
          <p:cNvSpPr txBox="1">
            <a:spLocks noChangeArrowheads="1"/>
          </p:cNvSpPr>
          <p:nvPr/>
        </p:nvSpPr>
        <p:spPr bwMode="auto">
          <a:xfrm>
            <a:off x="3976688" y="6630988"/>
            <a:ext cx="56245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000">
                <a:solidFill>
                  <a:srgbClr val="0070C0"/>
                </a:solidFill>
              </a:rPr>
              <a:t>http://blogs.nature.com/news/2012/11/nutrition-researcher-censured-over-serial-misconduct.html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Date Placeholder 3">
            <a:extLst>
              <a:ext uri="{FF2B5EF4-FFF2-40B4-BE49-F238E27FC236}">
                <a16:creationId xmlns:a16="http://schemas.microsoft.com/office/drawing/2014/main" id="{D94A46BB-73D4-2E44-954B-E5A4387734E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63E1A91-328A-1343-9F42-F41BA32E3805}" type="datetime10">
              <a:rPr lang="en-US" altLang="en-US" sz="1400" smtClean="0"/>
              <a:pPr>
                <a:spcBef>
                  <a:spcPct val="0"/>
                </a:spcBef>
                <a:buFontTx/>
                <a:buNone/>
              </a:pPr>
              <a:t>17:25</a:t>
            </a:fld>
            <a:endParaRPr lang="en-US" altLang="en-US" sz="1400"/>
          </a:p>
        </p:txBody>
      </p:sp>
      <p:sp>
        <p:nvSpPr>
          <p:cNvPr id="26626" name="Rectangle 2">
            <a:extLst>
              <a:ext uri="{FF2B5EF4-FFF2-40B4-BE49-F238E27FC236}">
                <a16:creationId xmlns:a16="http://schemas.microsoft.com/office/drawing/2014/main" id="{9F4BFE24-3670-9942-AF16-4B7C2347E956}"/>
              </a:ext>
            </a:extLst>
          </p:cNvPr>
          <p:cNvSpPr>
            <a:spLocks noGrp="1" noChangeArrowheads="1"/>
          </p:cNvSpPr>
          <p:nvPr>
            <p:ph type="title"/>
          </p:nvPr>
        </p:nvSpPr>
        <p:spPr>
          <a:xfrm>
            <a:off x="479425" y="227013"/>
            <a:ext cx="8642350" cy="844550"/>
          </a:xfrm>
        </p:spPr>
        <p:txBody>
          <a:bodyPr/>
          <a:lstStyle/>
          <a:p>
            <a:pPr eaLnBrk="1" hangingPunct="1"/>
            <a:r>
              <a:rPr lang="en-US" altLang="en-US" sz="2800">
                <a:ea typeface="ＭＳ Ｐゴシック" panose="020B0600070205080204" pitchFamily="34" charset="-128"/>
              </a:rPr>
              <a:t>When you cheat, there are often tell-tale signs…..</a:t>
            </a:r>
          </a:p>
        </p:txBody>
      </p:sp>
      <p:sp>
        <p:nvSpPr>
          <p:cNvPr id="26627" name="Rectangle 3">
            <a:extLst>
              <a:ext uri="{FF2B5EF4-FFF2-40B4-BE49-F238E27FC236}">
                <a16:creationId xmlns:a16="http://schemas.microsoft.com/office/drawing/2014/main" id="{DF5FE3B0-2FB2-5047-A362-F82B90F8586F}"/>
              </a:ext>
            </a:extLst>
          </p:cNvPr>
          <p:cNvSpPr>
            <a:spLocks noGrp="1" noChangeArrowheads="1"/>
          </p:cNvSpPr>
          <p:nvPr>
            <p:ph type="body" idx="1"/>
          </p:nvPr>
        </p:nvSpPr>
        <p:spPr>
          <a:xfrm>
            <a:off x="958850" y="1074738"/>
            <a:ext cx="8642350" cy="4525962"/>
          </a:xfrm>
        </p:spPr>
        <p:txBody>
          <a:bodyPr/>
          <a:lstStyle/>
          <a:p>
            <a:pPr eaLnBrk="1" hangingPunct="1"/>
            <a:endParaRPr lang="en-US" altLang="en-US">
              <a:ea typeface="ＭＳ Ｐゴシック" panose="020B0600070205080204" pitchFamily="34" charset="-128"/>
            </a:endParaRPr>
          </a:p>
        </p:txBody>
      </p:sp>
      <p:pic>
        <p:nvPicPr>
          <p:cNvPr id="26628" name="Picture 4">
            <a:extLst>
              <a:ext uri="{FF2B5EF4-FFF2-40B4-BE49-F238E27FC236}">
                <a16:creationId xmlns:a16="http://schemas.microsoft.com/office/drawing/2014/main" id="{F3C2F14E-7B10-524C-8AC4-F880919B8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8763"/>
          <a:stretch>
            <a:fillRect/>
          </a:stretch>
        </p:blipFill>
        <p:spPr bwMode="auto">
          <a:xfrm>
            <a:off x="120650" y="917575"/>
            <a:ext cx="9072563" cy="55800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6629" name="Freeform 5">
            <a:extLst>
              <a:ext uri="{FF2B5EF4-FFF2-40B4-BE49-F238E27FC236}">
                <a16:creationId xmlns:a16="http://schemas.microsoft.com/office/drawing/2014/main" id="{1632AA41-12E8-1C47-AFF3-88CAA45E4A07}"/>
              </a:ext>
            </a:extLst>
          </p:cNvPr>
          <p:cNvSpPr>
            <a:spLocks/>
          </p:cNvSpPr>
          <p:nvPr/>
        </p:nvSpPr>
        <p:spPr bwMode="auto">
          <a:xfrm>
            <a:off x="3113088" y="5387975"/>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0" name="Freeform 6">
            <a:extLst>
              <a:ext uri="{FF2B5EF4-FFF2-40B4-BE49-F238E27FC236}">
                <a16:creationId xmlns:a16="http://schemas.microsoft.com/office/drawing/2014/main" id="{492E3931-DEE0-4A49-B059-7818A876516F}"/>
              </a:ext>
            </a:extLst>
          </p:cNvPr>
          <p:cNvSpPr>
            <a:spLocks/>
          </p:cNvSpPr>
          <p:nvPr/>
        </p:nvSpPr>
        <p:spPr bwMode="auto">
          <a:xfrm>
            <a:off x="646113" y="4292600"/>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1" name="Freeform 7">
            <a:extLst>
              <a:ext uri="{FF2B5EF4-FFF2-40B4-BE49-F238E27FC236}">
                <a16:creationId xmlns:a16="http://schemas.microsoft.com/office/drawing/2014/main" id="{57BF37F6-4261-6F4C-ADE6-304319C9DEED}"/>
              </a:ext>
            </a:extLst>
          </p:cNvPr>
          <p:cNvSpPr>
            <a:spLocks/>
          </p:cNvSpPr>
          <p:nvPr/>
        </p:nvSpPr>
        <p:spPr bwMode="auto">
          <a:xfrm>
            <a:off x="1922463" y="4533900"/>
            <a:ext cx="1050925" cy="588963"/>
          </a:xfrm>
          <a:custGeom>
            <a:avLst/>
            <a:gdLst>
              <a:gd name="T0" fmla="*/ 2147483646 w 662"/>
              <a:gd name="T1" fmla="*/ 2147483646 h 371"/>
              <a:gd name="T2" fmla="*/ 2147483646 w 662"/>
              <a:gd name="T3" fmla="*/ 2147483646 h 371"/>
              <a:gd name="T4" fmla="*/ 2147483646 w 662"/>
              <a:gd name="T5" fmla="*/ 0 h 371"/>
              <a:gd name="T6" fmla="*/ 2147483646 w 662"/>
              <a:gd name="T7" fmla="*/ 2147483646 h 371"/>
              <a:gd name="T8" fmla="*/ 2147483646 w 662"/>
              <a:gd name="T9" fmla="*/ 2147483646 h 371"/>
              <a:gd name="T10" fmla="*/ 2147483646 w 662"/>
              <a:gd name="T11" fmla="*/ 2147483646 h 371"/>
              <a:gd name="T12" fmla="*/ 0 w 662"/>
              <a:gd name="T13" fmla="*/ 2147483646 h 371"/>
              <a:gd name="T14" fmla="*/ 2147483646 w 662"/>
              <a:gd name="T15" fmla="*/ 2147483646 h 371"/>
              <a:gd name="T16" fmla="*/ 2147483646 w 662"/>
              <a:gd name="T17" fmla="*/ 2147483646 h 371"/>
              <a:gd name="T18" fmla="*/ 2147483646 w 662"/>
              <a:gd name="T19" fmla="*/ 2147483646 h 371"/>
              <a:gd name="T20" fmla="*/ 2147483646 w 662"/>
              <a:gd name="T21" fmla="*/ 2147483646 h 371"/>
              <a:gd name="T22" fmla="*/ 2147483646 w 662"/>
              <a:gd name="T23" fmla="*/ 2147483646 h 371"/>
              <a:gd name="T24" fmla="*/ 2147483646 w 662"/>
              <a:gd name="T25" fmla="*/ 2147483646 h 371"/>
              <a:gd name="T26" fmla="*/ 2147483646 w 662"/>
              <a:gd name="T27" fmla="*/ 2147483646 h 3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2" h="371">
                <a:moveTo>
                  <a:pt x="582" y="56"/>
                </a:moveTo>
                <a:cubicBezTo>
                  <a:pt x="533" y="37"/>
                  <a:pt x="599" y="65"/>
                  <a:pt x="546" y="31"/>
                </a:cubicBezTo>
                <a:cubicBezTo>
                  <a:pt x="523" y="16"/>
                  <a:pt x="477" y="11"/>
                  <a:pt x="448" y="0"/>
                </a:cubicBezTo>
                <a:cubicBezTo>
                  <a:pt x="411" y="2"/>
                  <a:pt x="374" y="3"/>
                  <a:pt x="337" y="7"/>
                </a:cubicBezTo>
                <a:cubicBezTo>
                  <a:pt x="281" y="14"/>
                  <a:pt x="228" y="36"/>
                  <a:pt x="172" y="43"/>
                </a:cubicBezTo>
                <a:cubicBezTo>
                  <a:pt x="133" y="63"/>
                  <a:pt x="91" y="85"/>
                  <a:pt x="49" y="98"/>
                </a:cubicBezTo>
                <a:cubicBezTo>
                  <a:pt x="24" y="136"/>
                  <a:pt x="14" y="172"/>
                  <a:pt x="0" y="215"/>
                </a:cubicBezTo>
                <a:cubicBezTo>
                  <a:pt x="2" y="239"/>
                  <a:pt x="1" y="264"/>
                  <a:pt x="6" y="288"/>
                </a:cubicBezTo>
                <a:cubicBezTo>
                  <a:pt x="10" y="310"/>
                  <a:pt x="44" y="320"/>
                  <a:pt x="55" y="331"/>
                </a:cubicBezTo>
                <a:cubicBezTo>
                  <a:pt x="81" y="357"/>
                  <a:pt x="125" y="361"/>
                  <a:pt x="160" y="368"/>
                </a:cubicBezTo>
                <a:cubicBezTo>
                  <a:pt x="267" y="365"/>
                  <a:pt x="319" y="371"/>
                  <a:pt x="405" y="350"/>
                </a:cubicBezTo>
                <a:cubicBezTo>
                  <a:pt x="449" y="326"/>
                  <a:pt x="509" y="311"/>
                  <a:pt x="558" y="301"/>
                </a:cubicBezTo>
                <a:cubicBezTo>
                  <a:pt x="580" y="289"/>
                  <a:pt x="601" y="278"/>
                  <a:pt x="625" y="270"/>
                </a:cubicBezTo>
                <a:cubicBezTo>
                  <a:pt x="639" y="257"/>
                  <a:pt x="653" y="245"/>
                  <a:pt x="662" y="227"/>
                </a:cubicBezTo>
              </a:path>
            </a:pathLst>
          </a:custGeom>
          <a:noFill/>
          <a:ln w="190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632" name="Picture 1">
            <a:extLst>
              <a:ext uri="{FF2B5EF4-FFF2-40B4-BE49-F238E27FC236}">
                <a16:creationId xmlns:a16="http://schemas.microsoft.com/office/drawing/2014/main" id="{6E5AEA8A-46C3-944C-B1D6-93A04E1CE8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2738438"/>
            <a:ext cx="32702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2">
            <a:extLst>
              <a:ext uri="{FF2B5EF4-FFF2-40B4-BE49-F238E27FC236}">
                <a16:creationId xmlns:a16="http://schemas.microsoft.com/office/drawing/2014/main" id="{24215BF1-35EA-1147-9099-1BAB3E0A72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35688" y="4662488"/>
            <a:ext cx="322897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Box 3">
            <a:extLst>
              <a:ext uri="{FF2B5EF4-FFF2-40B4-BE49-F238E27FC236}">
                <a16:creationId xmlns:a16="http://schemas.microsoft.com/office/drawing/2014/main" id="{37BFC084-5BC3-EA44-B533-FA079974D0E5}"/>
              </a:ext>
            </a:extLst>
          </p:cNvPr>
          <p:cNvSpPr txBox="1">
            <a:spLocks noChangeArrowheads="1"/>
          </p:cNvSpPr>
          <p:nvPr/>
        </p:nvSpPr>
        <p:spPr bwMode="auto">
          <a:xfrm>
            <a:off x="6007100" y="2190750"/>
            <a:ext cx="2608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rPr>
              <a:t>Site as it was in 2009</a:t>
            </a:r>
          </a:p>
        </p:txBody>
      </p:sp>
      <p:sp>
        <p:nvSpPr>
          <p:cNvPr id="26635" name="TextBox 11">
            <a:extLst>
              <a:ext uri="{FF2B5EF4-FFF2-40B4-BE49-F238E27FC236}">
                <a16:creationId xmlns:a16="http://schemas.microsoft.com/office/drawing/2014/main" id="{45B77863-2963-E143-9393-04C1A70EFD1C}"/>
              </a:ext>
            </a:extLst>
          </p:cNvPr>
          <p:cNvSpPr txBox="1">
            <a:spLocks noChangeArrowheads="1"/>
          </p:cNvSpPr>
          <p:nvPr/>
        </p:nvSpPr>
        <p:spPr bwMode="auto">
          <a:xfrm>
            <a:off x="5999163" y="4135438"/>
            <a:ext cx="3281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00"/>
                </a:solidFill>
              </a:rPr>
              <a:t>Site as it is today 2017</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61C4427-4BAA-0F49-B0CF-AC6371D10663}"/>
              </a:ext>
            </a:extLst>
          </p:cNvPr>
          <p:cNvSpPr>
            <a:spLocks noGrp="1"/>
          </p:cNvSpPr>
          <p:nvPr>
            <p:ph type="title"/>
          </p:nvPr>
        </p:nvSpPr>
        <p:spPr>
          <a:xfrm>
            <a:off x="106363" y="274638"/>
            <a:ext cx="3348037" cy="1501775"/>
          </a:xfrm>
        </p:spPr>
        <p:txBody>
          <a:bodyPr/>
          <a:lstStyle/>
          <a:p>
            <a:pPr>
              <a:defRPr/>
            </a:pPr>
            <a:r>
              <a:rPr lang="en-US" sz="2800">
                <a:cs typeface="+mj-cs"/>
              </a:rPr>
              <a:t>Just a few of the links on my computer</a:t>
            </a:r>
          </a:p>
        </p:txBody>
      </p:sp>
      <p:sp>
        <p:nvSpPr>
          <p:cNvPr id="115714" name="Content Placeholder 2">
            <a:extLst>
              <a:ext uri="{FF2B5EF4-FFF2-40B4-BE49-F238E27FC236}">
                <a16:creationId xmlns:a16="http://schemas.microsoft.com/office/drawing/2014/main" id="{7846F5D2-7993-224B-A9A7-83B911D46643}"/>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15715" name="Date Placeholder 3">
            <a:extLst>
              <a:ext uri="{FF2B5EF4-FFF2-40B4-BE49-F238E27FC236}">
                <a16:creationId xmlns:a16="http://schemas.microsoft.com/office/drawing/2014/main" id="{1D986D42-AEFE-CD45-8461-AE9A3AFCB5F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8FCF3DF-48DF-3345-8526-F9CA1110109F}" type="datetime10">
              <a:rPr lang="en-US" altLang="en-US" sz="1400" smtClean="0"/>
              <a:pPr>
                <a:spcBef>
                  <a:spcPct val="0"/>
                </a:spcBef>
                <a:buFontTx/>
                <a:buNone/>
              </a:pPr>
              <a:t>17:25</a:t>
            </a:fld>
            <a:endParaRPr lang="en-US" altLang="en-US" sz="1400"/>
          </a:p>
        </p:txBody>
      </p:sp>
      <p:pic>
        <p:nvPicPr>
          <p:cNvPr id="115716" name="Picture 2">
            <a:extLst>
              <a:ext uri="{FF2B5EF4-FFF2-40B4-BE49-F238E27FC236}">
                <a16:creationId xmlns:a16="http://schemas.microsoft.com/office/drawing/2014/main" id="{A595CBF7-E6DC-BE43-AC8F-8C4833838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0"/>
            <a:ext cx="4872038"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7475209B-D492-814A-8EE0-5FEEE1B1E7BE}"/>
              </a:ext>
            </a:extLst>
          </p:cNvPr>
          <p:cNvSpPr>
            <a:spLocks noGrp="1" noChangeArrowheads="1"/>
          </p:cNvSpPr>
          <p:nvPr>
            <p:ph type="title"/>
          </p:nvPr>
        </p:nvSpPr>
        <p:spPr>
          <a:xfrm>
            <a:off x="273050" y="190500"/>
            <a:ext cx="8642350" cy="1143000"/>
          </a:xfrm>
        </p:spPr>
        <p:txBody>
          <a:bodyPr/>
          <a:lstStyle/>
          <a:p>
            <a:r>
              <a:rPr lang="en-US" altLang="en-US" sz="2800">
                <a:ea typeface="ＭＳ Ｐゴシック" panose="020B0600070205080204" pitchFamily="34" charset="-128"/>
              </a:rPr>
              <a:t>The latest </a:t>
            </a:r>
            <a:r>
              <a:rPr lang="ja-JP" altLang="en-US" sz="2800">
                <a:ea typeface="ＭＳ Ｐゴシック" panose="020B0600070205080204" pitchFamily="34" charset="-128"/>
              </a:rPr>
              <a:t>“</a:t>
            </a:r>
            <a:r>
              <a:rPr lang="en-US" altLang="ja-JP" sz="2800">
                <a:ea typeface="ＭＳ Ｐゴシック" panose="020B0600070205080204" pitchFamily="34" charset="-128"/>
              </a:rPr>
              <a:t>trick</a:t>
            </a:r>
            <a:r>
              <a:rPr lang="ja-JP" altLang="en-US" sz="2800">
                <a:ea typeface="ＭＳ Ｐゴシック" panose="020B0600070205080204" pitchFamily="34" charset="-128"/>
              </a:rPr>
              <a:t>”</a:t>
            </a:r>
            <a:r>
              <a:rPr lang="en-US" altLang="ja-JP" sz="2800">
                <a:ea typeface="ＭＳ Ｐゴシック" panose="020B0600070205080204" pitchFamily="34" charset="-128"/>
              </a:rPr>
              <a:t> used by sneaky scientists</a:t>
            </a:r>
            <a:r>
              <a:rPr lang="is-IS" altLang="ja-JP" sz="2800">
                <a:ea typeface="ＭＳ Ｐゴシック" panose="020B0600070205080204" pitchFamily="34" charset="-128"/>
              </a:rPr>
              <a:t>…Reviewing their own papers by creating fake emails addresses....</a:t>
            </a:r>
            <a:endParaRPr lang="en-US" altLang="en-US" sz="2800">
              <a:ea typeface="ＭＳ Ｐゴシック" panose="020B0600070205080204" pitchFamily="34" charset="-128"/>
            </a:endParaRPr>
          </a:p>
        </p:txBody>
      </p:sp>
      <p:sp>
        <p:nvSpPr>
          <p:cNvPr id="117762" name="Date Placeholder 3">
            <a:extLst>
              <a:ext uri="{FF2B5EF4-FFF2-40B4-BE49-F238E27FC236}">
                <a16:creationId xmlns:a16="http://schemas.microsoft.com/office/drawing/2014/main" id="{1EBF25F7-36FB-B247-B372-EEFCE5C8DE3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55F6E5-5781-324C-A8BC-8E339A67128A}" type="datetime10">
              <a:rPr lang="en-US" altLang="en-US" sz="1400" smtClean="0"/>
              <a:pPr>
                <a:spcBef>
                  <a:spcPct val="0"/>
                </a:spcBef>
                <a:buFontTx/>
                <a:buNone/>
              </a:pPr>
              <a:t>17:25</a:t>
            </a:fld>
            <a:endParaRPr lang="en-US" altLang="en-US" sz="1400"/>
          </a:p>
        </p:txBody>
      </p:sp>
      <p:pic>
        <p:nvPicPr>
          <p:cNvPr id="117763" name="Picture 4">
            <a:extLst>
              <a:ext uri="{FF2B5EF4-FFF2-40B4-BE49-F238E27FC236}">
                <a16:creationId xmlns:a16="http://schemas.microsoft.com/office/drawing/2014/main" id="{E9CBA0D7-ABF4-BB4F-9FFD-E0B7302F0B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592263"/>
            <a:ext cx="4556125"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5">
            <a:extLst>
              <a:ext uri="{FF2B5EF4-FFF2-40B4-BE49-F238E27FC236}">
                <a16:creationId xmlns:a16="http://schemas.microsoft.com/office/drawing/2014/main" id="{CDBD0996-B5EC-1E49-9294-B6CA8EDDE9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3700463"/>
            <a:ext cx="4649788"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6">
            <a:extLst>
              <a:ext uri="{FF2B5EF4-FFF2-40B4-BE49-F238E27FC236}">
                <a16:creationId xmlns:a16="http://schemas.microsoft.com/office/drawing/2014/main" id="{34A0C124-7C08-5244-BCF4-B9F4A64E00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1592263"/>
            <a:ext cx="47879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01F7F84E-CE67-7C48-A456-859BDE319BAF}"/>
              </a:ext>
            </a:extLst>
          </p:cNvPr>
          <p:cNvSpPr>
            <a:spLocks noGrp="1" noChangeArrowheads="1"/>
          </p:cNvSpPr>
          <p:nvPr>
            <p:ph type="title"/>
          </p:nvPr>
        </p:nvSpPr>
        <p:spPr>
          <a:xfrm>
            <a:off x="425450" y="173038"/>
            <a:ext cx="8642350" cy="501650"/>
          </a:xfrm>
        </p:spPr>
        <p:txBody>
          <a:bodyPr/>
          <a:lstStyle/>
          <a:p>
            <a:r>
              <a:rPr lang="en-US" altLang="en-US" sz="3600">
                <a:ea typeface="ＭＳ Ｐゴシック" panose="020B0600070205080204" pitchFamily="34" charset="-128"/>
              </a:rPr>
              <a:t>University of Chicago</a:t>
            </a:r>
          </a:p>
        </p:txBody>
      </p:sp>
      <p:sp>
        <p:nvSpPr>
          <p:cNvPr id="118786" name="Date Placeholder 3">
            <a:extLst>
              <a:ext uri="{FF2B5EF4-FFF2-40B4-BE49-F238E27FC236}">
                <a16:creationId xmlns:a16="http://schemas.microsoft.com/office/drawing/2014/main" id="{06DD7F5D-3FF6-9846-BAAC-CADB8E02C15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A3D24F6-56D6-D74F-A9D8-2276C572A931}" type="datetime10">
              <a:rPr lang="en-US" altLang="en-US" sz="1000" smtClean="0"/>
              <a:pPr>
                <a:spcBef>
                  <a:spcPct val="0"/>
                </a:spcBef>
                <a:buFontTx/>
                <a:buNone/>
              </a:pPr>
              <a:t>17:25</a:t>
            </a:fld>
            <a:endParaRPr lang="en-US" altLang="en-US" sz="1000"/>
          </a:p>
        </p:txBody>
      </p:sp>
      <p:pic>
        <p:nvPicPr>
          <p:cNvPr id="118787" name="Picture 4" descr="Screenshot 2017-03-26 16.45.14.png">
            <a:extLst>
              <a:ext uri="{FF2B5EF4-FFF2-40B4-BE49-F238E27FC236}">
                <a16:creationId xmlns:a16="http://schemas.microsoft.com/office/drawing/2014/main" id="{0157BA79-71A2-A84C-8778-BB74752B8D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82688"/>
            <a:ext cx="48641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descr="Screenshot 2017-03-26 16.51.57.png">
            <a:extLst>
              <a:ext uri="{FF2B5EF4-FFF2-40B4-BE49-F238E27FC236}">
                <a16:creationId xmlns:a16="http://schemas.microsoft.com/office/drawing/2014/main" id="{4DC69E85-4747-5A4F-8B56-72EF97CCA8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0938" y="749300"/>
            <a:ext cx="4513262"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593679A0-A4D9-4D42-9DAD-54CD12E9460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19810" name="Date Placeholder 3">
            <a:extLst>
              <a:ext uri="{FF2B5EF4-FFF2-40B4-BE49-F238E27FC236}">
                <a16:creationId xmlns:a16="http://schemas.microsoft.com/office/drawing/2014/main" id="{D6727ECD-4FD8-3F49-BDEF-ADE49A56F45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577F642-5316-ED40-BC64-D84A962308EC}" type="datetime10">
              <a:rPr lang="en-US" altLang="en-US" sz="1000" smtClean="0"/>
              <a:pPr>
                <a:spcBef>
                  <a:spcPct val="0"/>
                </a:spcBef>
                <a:buFontTx/>
                <a:buNone/>
              </a:pPr>
              <a:t>17:25</a:t>
            </a:fld>
            <a:endParaRPr lang="en-US" altLang="en-US" sz="1000"/>
          </a:p>
        </p:txBody>
      </p:sp>
      <p:pic>
        <p:nvPicPr>
          <p:cNvPr id="119811" name="Picture 4" descr="Screenshot 2017-03-26 17.03.20.png">
            <a:extLst>
              <a:ext uri="{FF2B5EF4-FFF2-40B4-BE49-F238E27FC236}">
                <a16:creationId xmlns:a16="http://schemas.microsoft.com/office/drawing/2014/main" id="{F89B3321-C59F-C646-8D0E-84BE0E556E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21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5" descr="Screenshot 2017-03-26 17.05.51.png">
            <a:extLst>
              <a:ext uri="{FF2B5EF4-FFF2-40B4-BE49-F238E27FC236}">
                <a16:creationId xmlns:a16="http://schemas.microsoft.com/office/drawing/2014/main" id="{5418E238-746A-6843-AD92-C9A811EFE3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2988" y="1096963"/>
            <a:ext cx="4748212"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C1140C-FCAE-A74A-A45D-D1109028B819}"/>
              </a:ext>
            </a:extLst>
          </p:cNvPr>
          <p:cNvSpPr txBox="1"/>
          <p:nvPr/>
        </p:nvSpPr>
        <p:spPr>
          <a:xfrm>
            <a:off x="4848225" y="1412875"/>
            <a:ext cx="1117600" cy="169863"/>
          </a:xfrm>
          <a:prstGeom prst="rect">
            <a:avLst/>
          </a:prstGeom>
          <a:solidFill>
            <a:schemeClr val="bg2">
              <a:lumMod val="60000"/>
              <a:lumOff val="40000"/>
            </a:schemeClr>
          </a:solidFill>
        </p:spPr>
        <p:txBody>
          <a:bodyPr>
            <a:spAutoFit/>
          </a:bodyPr>
          <a:lstStyle/>
          <a:p>
            <a:pPr>
              <a:defRPr/>
            </a:pPr>
            <a:r>
              <a:rPr lang="en-US" sz="500" dirty="0">
                <a:solidFill>
                  <a:schemeClr val="tx1"/>
                </a:solidFill>
                <a:latin typeface="Arial" charset="0"/>
                <a:ea typeface="ＭＳ Ｐゴシック" charset="0"/>
                <a:cs typeface="ＭＳ Ｐゴシック" charset="0"/>
              </a:rPr>
              <a:t>ARTICLE FROM JUN 9 2016</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BEC1C35E-73CA-E44E-B573-4627712C3F2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0834" name="Date Placeholder 3">
            <a:extLst>
              <a:ext uri="{FF2B5EF4-FFF2-40B4-BE49-F238E27FC236}">
                <a16:creationId xmlns:a16="http://schemas.microsoft.com/office/drawing/2014/main" id="{285A21E4-83A7-944F-826D-4B83F2FF880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71E2F8C-B750-4D47-B1FD-4AC98FFB3783}" type="datetime10">
              <a:rPr lang="en-US" altLang="en-US" sz="1000" smtClean="0"/>
              <a:pPr>
                <a:spcBef>
                  <a:spcPct val="0"/>
                </a:spcBef>
                <a:buFontTx/>
                <a:buNone/>
              </a:pPr>
              <a:t>17:25</a:t>
            </a:fld>
            <a:endParaRPr lang="en-US" altLang="en-US" sz="1000"/>
          </a:p>
        </p:txBody>
      </p:sp>
      <p:pic>
        <p:nvPicPr>
          <p:cNvPr id="120835" name="Picture 4" descr="Screenshot 2017-03-26 17.14.10.png">
            <a:extLst>
              <a:ext uri="{FF2B5EF4-FFF2-40B4-BE49-F238E27FC236}">
                <a16:creationId xmlns:a16="http://schemas.microsoft.com/office/drawing/2014/main" id="{D83579D8-EBB2-C84A-A278-2954360E3B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1150"/>
            <a:ext cx="7824788"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Box 5">
            <a:extLst>
              <a:ext uri="{FF2B5EF4-FFF2-40B4-BE49-F238E27FC236}">
                <a16:creationId xmlns:a16="http://schemas.microsoft.com/office/drawing/2014/main" id="{3486D587-C6C2-C943-873F-FD82C60182A1}"/>
              </a:ext>
            </a:extLst>
          </p:cNvPr>
          <p:cNvSpPr txBox="1">
            <a:spLocks noChangeArrowheads="1"/>
          </p:cNvSpPr>
          <p:nvPr/>
        </p:nvSpPr>
        <p:spPr bwMode="auto">
          <a:xfrm>
            <a:off x="3348038" y="461963"/>
            <a:ext cx="2016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July 12, 2016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96C8C787-E897-E04C-83C6-211AB7D190C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1858" name="Date Placeholder 3">
            <a:extLst>
              <a:ext uri="{FF2B5EF4-FFF2-40B4-BE49-F238E27FC236}">
                <a16:creationId xmlns:a16="http://schemas.microsoft.com/office/drawing/2014/main" id="{80B64BBB-AAD7-EA4B-8F2F-4AAFB245AA8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CBEAC57-965E-794C-9A77-616E30C80278}" type="datetime10">
              <a:rPr lang="en-US" altLang="en-US" sz="1000" smtClean="0"/>
              <a:pPr>
                <a:spcBef>
                  <a:spcPct val="0"/>
                </a:spcBef>
                <a:buFontTx/>
                <a:buNone/>
              </a:pPr>
              <a:t>17:25</a:t>
            </a:fld>
            <a:endParaRPr lang="en-US" altLang="en-US" sz="1000"/>
          </a:p>
        </p:txBody>
      </p:sp>
      <p:pic>
        <p:nvPicPr>
          <p:cNvPr id="121859" name="Picture 6" descr="Screenshot 2017-03-26 17.14.34.png">
            <a:extLst>
              <a:ext uri="{FF2B5EF4-FFF2-40B4-BE49-F238E27FC236}">
                <a16:creationId xmlns:a16="http://schemas.microsoft.com/office/drawing/2014/main" id="{47B43E5F-2EA0-2344-9A39-798EC4325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5438"/>
            <a:ext cx="8305800" cy="653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Box 7">
            <a:extLst>
              <a:ext uri="{FF2B5EF4-FFF2-40B4-BE49-F238E27FC236}">
                <a16:creationId xmlns:a16="http://schemas.microsoft.com/office/drawing/2014/main" id="{C0465C63-7184-2741-9EB0-0E78DC73832E}"/>
              </a:ext>
            </a:extLst>
          </p:cNvPr>
          <p:cNvSpPr txBox="1">
            <a:spLocks noChangeArrowheads="1"/>
          </p:cNvSpPr>
          <p:nvPr/>
        </p:nvSpPr>
        <p:spPr bwMode="auto">
          <a:xfrm>
            <a:off x="3732213" y="307975"/>
            <a:ext cx="196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rPr>
              <a:t>June 2, 2016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1EC00BED-99C8-5749-85BA-A506BBACB39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2882" name="Date Placeholder 3">
            <a:extLst>
              <a:ext uri="{FF2B5EF4-FFF2-40B4-BE49-F238E27FC236}">
                <a16:creationId xmlns:a16="http://schemas.microsoft.com/office/drawing/2014/main" id="{49799D55-6DFD-AE4F-820E-DF4E48CD5B7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BCC1A4D-EBC0-1342-884D-BF4DFC147AF6}" type="datetime10">
              <a:rPr lang="en-US" altLang="en-US" sz="1000" smtClean="0"/>
              <a:pPr>
                <a:spcBef>
                  <a:spcPct val="0"/>
                </a:spcBef>
                <a:buFontTx/>
                <a:buNone/>
              </a:pPr>
              <a:t>17:25</a:t>
            </a:fld>
            <a:endParaRPr lang="en-US" altLang="en-US" sz="1000"/>
          </a:p>
        </p:txBody>
      </p:sp>
      <p:pic>
        <p:nvPicPr>
          <p:cNvPr id="122883" name="Picture 4" descr="Screenshot 2017-03-26 17.41.25.png">
            <a:extLst>
              <a:ext uri="{FF2B5EF4-FFF2-40B4-BE49-F238E27FC236}">
                <a16:creationId xmlns:a16="http://schemas.microsoft.com/office/drawing/2014/main" id="{EFE576DB-56FC-5F47-B3AB-27DE854B73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04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01602572-B553-754E-BB81-C4335326EC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3906" name="Date Placeholder 3">
            <a:extLst>
              <a:ext uri="{FF2B5EF4-FFF2-40B4-BE49-F238E27FC236}">
                <a16:creationId xmlns:a16="http://schemas.microsoft.com/office/drawing/2014/main" id="{8182BE62-DE84-1F4F-AC43-854F36F8A3B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77326F0-2C3E-AC40-A415-4C107BBF76CF}" type="datetime10">
              <a:rPr lang="en-US" altLang="en-US" sz="1000" smtClean="0"/>
              <a:pPr>
                <a:spcBef>
                  <a:spcPct val="0"/>
                </a:spcBef>
                <a:buFontTx/>
                <a:buNone/>
              </a:pPr>
              <a:t>17:25</a:t>
            </a:fld>
            <a:endParaRPr lang="en-US" altLang="en-US" sz="1000"/>
          </a:p>
        </p:txBody>
      </p:sp>
      <p:pic>
        <p:nvPicPr>
          <p:cNvPr id="123907" name="Picture 4" descr="Screenshot 2017-03-26 17.40.49.png">
            <a:extLst>
              <a:ext uri="{FF2B5EF4-FFF2-40B4-BE49-F238E27FC236}">
                <a16:creationId xmlns:a16="http://schemas.microsoft.com/office/drawing/2014/main" id="{20B96624-4478-BB4F-950C-FD0FF140D1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8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1B1EE710-7302-9141-8619-1EDDE389CF4F}"/>
              </a:ext>
            </a:extLst>
          </p:cNvPr>
          <p:cNvSpPr>
            <a:spLocks noGrp="1" noChangeArrowheads="1"/>
          </p:cNvSpPr>
          <p:nvPr>
            <p:ph type="title"/>
          </p:nvPr>
        </p:nvSpPr>
        <p:spPr/>
        <p:txBody>
          <a:bodyPr/>
          <a:lstStyle/>
          <a:p>
            <a:r>
              <a:rPr lang="en-US" altLang="en-US" b="1">
                <a:ea typeface="ＭＳ Ｐゴシック" panose="020B0600070205080204" pitchFamily="34" charset="-128"/>
              </a:rPr>
              <a:t>2016</a:t>
            </a:r>
            <a:endParaRPr lang="en-US" altLang="en-US">
              <a:ea typeface="ＭＳ Ｐゴシック" panose="020B0600070205080204" pitchFamily="34" charset="-128"/>
            </a:endParaRPr>
          </a:p>
        </p:txBody>
      </p:sp>
      <p:sp>
        <p:nvSpPr>
          <p:cNvPr id="124930" name="Content Placeholder 2">
            <a:extLst>
              <a:ext uri="{FF2B5EF4-FFF2-40B4-BE49-F238E27FC236}">
                <a16:creationId xmlns:a16="http://schemas.microsoft.com/office/drawing/2014/main" id="{7E9C8934-CFA0-F248-AA2A-214A8B1272DA}"/>
              </a:ext>
            </a:extLst>
          </p:cNvPr>
          <p:cNvSpPr>
            <a:spLocks noGrp="1" noChangeArrowheads="1"/>
          </p:cNvSpPr>
          <p:nvPr>
            <p:ph idx="1"/>
          </p:nvPr>
        </p:nvSpPr>
        <p:spPr>
          <a:xfrm>
            <a:off x="90488" y="1600200"/>
            <a:ext cx="9510712" cy="4525963"/>
          </a:xfrm>
        </p:spPr>
        <p:txBody>
          <a:bodyPr/>
          <a:lstStyle/>
          <a:p>
            <a:r>
              <a:rPr lang="en-US" altLang="en-US" sz="2000">
                <a:ea typeface="ＭＳ Ｐゴシック" panose="020B0600070205080204" pitchFamily="34" charset="-128"/>
              </a:rPr>
              <a:t>Meredyth M. Forbes, </a:t>
            </a:r>
            <a:r>
              <a:rPr lang="en-US" altLang="en-US" sz="2000" b="1">
                <a:ea typeface="ＭＳ Ｐゴシック" panose="020B0600070205080204" pitchFamily="34" charset="-128"/>
              </a:rPr>
              <a:t>Albert Einstein College of Medicine</a:t>
            </a:r>
          </a:p>
          <a:p>
            <a:r>
              <a:rPr lang="en-US" altLang="en-US" sz="2000">
                <a:ea typeface="ＭＳ Ｐゴシック" panose="020B0600070205080204" pitchFamily="34" charset="-128"/>
              </a:rPr>
              <a:t>Andrew R. Cullinane, Ph.D., </a:t>
            </a:r>
            <a:r>
              <a:rPr lang="en-US" altLang="en-US" sz="2000" b="1">
                <a:ea typeface="ＭＳ Ｐゴシック" panose="020B0600070205080204" pitchFamily="34" charset="-128"/>
              </a:rPr>
              <a:t>National Institutes of Health</a:t>
            </a:r>
          </a:p>
          <a:p>
            <a:r>
              <a:rPr lang="en-US" altLang="en-US" sz="2000">
                <a:ea typeface="ＭＳ Ｐゴシック" panose="020B0600070205080204" pitchFamily="34" charset="-128"/>
              </a:rPr>
              <a:t>Karen M. D’Souza, Ph.D., </a:t>
            </a:r>
            <a:r>
              <a:rPr lang="en-US" altLang="en-US" sz="2000" b="1">
                <a:ea typeface="ＭＳ Ｐゴシック" panose="020B0600070205080204" pitchFamily="34" charset="-128"/>
              </a:rPr>
              <a:t>University of Chicago</a:t>
            </a:r>
          </a:p>
          <a:p>
            <a:r>
              <a:rPr lang="en-US" altLang="en-US" sz="2000">
                <a:ea typeface="ＭＳ Ｐゴシック" panose="020B0600070205080204" pitchFamily="34" charset="-128"/>
              </a:rPr>
              <a:t> Zhiyu Li Ph.D., </a:t>
            </a:r>
            <a:r>
              <a:rPr lang="en-US" altLang="en-US" sz="2000" b="1">
                <a:ea typeface="ＭＳ Ｐゴシック" panose="020B0600070205080204" pitchFamily="34" charset="-128"/>
              </a:rPr>
              <a:t>Mount Sinai School of Medicine</a:t>
            </a:r>
          </a:p>
          <a:p>
            <a:r>
              <a:rPr lang="en-US" altLang="en-US" sz="2000">
                <a:ea typeface="ＭＳ Ｐゴシック" panose="020B0600070205080204" pitchFamily="34" charset="-128"/>
              </a:rPr>
              <a:t>Ricky Malhotra, Ph.D., </a:t>
            </a:r>
            <a:r>
              <a:rPr lang="en-US" altLang="en-US" sz="2000" b="1">
                <a:ea typeface="ＭＳ Ｐゴシック" panose="020B0600070205080204" pitchFamily="34" charset="-128"/>
              </a:rPr>
              <a:t>University of Michigan and University of Chicago</a:t>
            </a:r>
          </a:p>
          <a:p>
            <a:r>
              <a:rPr lang="en-US" altLang="en-US" sz="2000">
                <a:ea typeface="ＭＳ Ｐゴシック" panose="020B0600070205080204" pitchFamily="34" charset="-128"/>
              </a:rPr>
              <a:t>John G. Pastorino, Ph.D., </a:t>
            </a:r>
            <a:r>
              <a:rPr lang="en-US" altLang="en-US" sz="2000" b="1">
                <a:ea typeface="ＭＳ Ｐゴシック" panose="020B0600070205080204" pitchFamily="34" charset="-128"/>
              </a:rPr>
              <a:t>Rowan Univ School of Osteopathic Medicine</a:t>
            </a:r>
          </a:p>
          <a:p>
            <a:r>
              <a:rPr lang="en-US" altLang="en-US" sz="2000">
                <a:ea typeface="ＭＳ Ｐゴシック" panose="020B0600070205080204" pitchFamily="34" charset="-128"/>
              </a:rPr>
              <a:t>Kenneth Walker, Ph.D., </a:t>
            </a:r>
            <a:r>
              <a:rPr lang="en-US" altLang="en-US" sz="2000" b="1">
                <a:ea typeface="ＭＳ Ｐゴシック" panose="020B0600070205080204" pitchFamily="34" charset="-128"/>
              </a:rPr>
              <a:t>University of Pittsburgh</a:t>
            </a:r>
          </a:p>
          <a:p>
            <a:endParaRPr lang="en-US" altLang="en-US" sz="2000">
              <a:ea typeface="ＭＳ Ｐゴシック" panose="020B0600070205080204" pitchFamily="34" charset="-128"/>
            </a:endParaRPr>
          </a:p>
        </p:txBody>
      </p:sp>
      <p:sp>
        <p:nvSpPr>
          <p:cNvPr id="124931" name="Date Placeholder 3">
            <a:extLst>
              <a:ext uri="{FF2B5EF4-FFF2-40B4-BE49-F238E27FC236}">
                <a16:creationId xmlns:a16="http://schemas.microsoft.com/office/drawing/2014/main" id="{37D557A6-9F01-D546-8AC8-D02BC7859ED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4077640-B6D3-B84C-B684-8924A851A1CD}" type="datetime10">
              <a:rPr lang="en-US" altLang="en-US" sz="1000" smtClean="0"/>
              <a:pPr>
                <a:spcBef>
                  <a:spcPct val="0"/>
                </a:spcBef>
                <a:buFontTx/>
                <a:buNone/>
              </a:pPr>
              <a:t>17:25</a:t>
            </a:fld>
            <a:endParaRPr lang="en-US" altLang="en-US" sz="1000"/>
          </a:p>
        </p:txBody>
      </p:sp>
      <p:pic>
        <p:nvPicPr>
          <p:cNvPr id="124932" name="Picture 4" descr="Screenshot 2017-03-26 21.09.54.png">
            <a:extLst>
              <a:ext uri="{FF2B5EF4-FFF2-40B4-BE49-F238E27FC236}">
                <a16:creationId xmlns:a16="http://schemas.microsoft.com/office/drawing/2014/main" id="{2B408146-8C54-BB45-924E-EDBF057902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0"/>
            <a:ext cx="33877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A9BDCCC9-E4A9-504A-9C8E-C2324DDE2660}"/>
              </a:ext>
            </a:extLst>
          </p:cNvPr>
          <p:cNvSpPr>
            <a:spLocks noGrp="1" noChangeArrowheads="1"/>
          </p:cNvSpPr>
          <p:nvPr>
            <p:ph type="title"/>
          </p:nvPr>
        </p:nvSpPr>
        <p:spPr>
          <a:xfrm>
            <a:off x="479425" y="274638"/>
            <a:ext cx="8642350" cy="520700"/>
          </a:xfrm>
        </p:spPr>
        <p:txBody>
          <a:bodyPr/>
          <a:lstStyle/>
          <a:p>
            <a:r>
              <a:rPr lang="en-US" altLang="en-US">
                <a:ea typeface="ＭＳ Ｐゴシック" panose="020B0600070205080204" pitchFamily="34" charset="-128"/>
              </a:rPr>
              <a:t>2015</a:t>
            </a:r>
          </a:p>
        </p:txBody>
      </p:sp>
      <p:sp>
        <p:nvSpPr>
          <p:cNvPr id="125954" name="Content Placeholder 2">
            <a:extLst>
              <a:ext uri="{FF2B5EF4-FFF2-40B4-BE49-F238E27FC236}">
                <a16:creationId xmlns:a16="http://schemas.microsoft.com/office/drawing/2014/main" id="{5F32F237-2EA4-8E48-8379-167D3F601D4C}"/>
              </a:ext>
            </a:extLst>
          </p:cNvPr>
          <p:cNvSpPr>
            <a:spLocks noGrp="1" noChangeArrowheads="1"/>
          </p:cNvSpPr>
          <p:nvPr>
            <p:ph idx="1"/>
          </p:nvPr>
        </p:nvSpPr>
        <p:spPr>
          <a:xfrm>
            <a:off x="388938" y="1317625"/>
            <a:ext cx="8642350" cy="4525963"/>
          </a:xfrm>
        </p:spPr>
        <p:txBody>
          <a:bodyPr/>
          <a:lstStyle/>
          <a:p>
            <a:r>
              <a:rPr lang="en-US" altLang="en-US" sz="2000">
                <a:ea typeface="ＭＳ Ｐゴシック" panose="020B0600070205080204" pitchFamily="34" charset="-128"/>
              </a:rPr>
              <a:t>David Anderson, University of Oregon, Eugene: </a:t>
            </a:r>
            <a:r>
              <a:rPr lang="en-US" altLang="en-US" sz="2000">
                <a:solidFill>
                  <a:srgbClr val="FF0000"/>
                </a:solidFill>
                <a:ea typeface="ＭＳ Ｐゴシック" panose="020B0600070205080204" pitchFamily="34" charset="-128"/>
              </a:rPr>
              <a:t>Graduate Student</a:t>
            </a:r>
          </a:p>
          <a:p>
            <a:r>
              <a:rPr lang="en-US" altLang="en-US" sz="2000">
                <a:ea typeface="ＭＳ Ｐゴシック" panose="020B0600070205080204" pitchFamily="34" charset="-128"/>
              </a:rPr>
              <a:t>Ryan Asherin, Oregon Health Authority: </a:t>
            </a:r>
            <a:r>
              <a:rPr lang="en-US" altLang="en-US" sz="2000">
                <a:solidFill>
                  <a:srgbClr val="3366FF"/>
                </a:solidFill>
                <a:ea typeface="ＭＳ Ｐゴシック" panose="020B0600070205080204" pitchFamily="34" charset="-128"/>
              </a:rPr>
              <a:t>Principal Investigator</a:t>
            </a:r>
          </a:p>
          <a:p>
            <a:r>
              <a:rPr lang="en-US" altLang="en-US" sz="2000">
                <a:ea typeface="ＭＳ Ｐゴシック" panose="020B0600070205080204" pitchFamily="34" charset="-128"/>
              </a:rPr>
              <a:t>Julia Bitzegeio, Ph.D., Aaron Diamond AIDS Research Center: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Brandi Blaylock, Wake Forest School of Medicine: </a:t>
            </a:r>
            <a:r>
              <a:rPr lang="en-US" altLang="en-US" sz="2000">
                <a:solidFill>
                  <a:srgbClr val="FF0000"/>
                </a:solidFill>
                <a:ea typeface="ＭＳ Ｐゴシック" panose="020B0600070205080204" pitchFamily="34" charset="-128"/>
              </a:rPr>
              <a:t>Graduate Student</a:t>
            </a:r>
          </a:p>
          <a:p>
            <a:r>
              <a:rPr lang="en-US" altLang="en-US" sz="2000">
                <a:ea typeface="ＭＳ Ｐゴシック" panose="020B0600070205080204" pitchFamily="34" charset="-128"/>
              </a:rPr>
              <a:t>Teresita L. Briones, Ph.D., Wayne State University: </a:t>
            </a:r>
            <a:r>
              <a:rPr lang="en-US" altLang="en-US" sz="2000">
                <a:solidFill>
                  <a:srgbClr val="3366FF"/>
                </a:solidFill>
                <a:ea typeface="ＭＳ Ｐゴシック" panose="020B0600070205080204" pitchFamily="34" charset="-128"/>
              </a:rPr>
              <a:t>Assoc Prof</a:t>
            </a:r>
          </a:p>
          <a:p>
            <a:r>
              <a:rPr lang="en-US" altLang="en-US" sz="2000">
                <a:ea typeface="ＭＳ Ｐゴシック" panose="020B0600070205080204" pitchFamily="34" charset="-128"/>
              </a:rPr>
              <a:t>Girija Dasmahapatra, Ph.D., Virginia Commonwealth Univ: Instructor </a:t>
            </a:r>
          </a:p>
          <a:p>
            <a:r>
              <a:rPr lang="en-US" altLang="en-US" sz="2000">
                <a:ea typeface="ＭＳ Ｐゴシック" panose="020B0600070205080204" pitchFamily="34" charset="-128"/>
              </a:rPr>
              <a:t>Ryousuke Fujita, Ph.D., Columbia University: </a:t>
            </a:r>
            <a:r>
              <a:rPr lang="en-US" altLang="en-US" sz="2000" b="1">
                <a:solidFill>
                  <a:srgbClr val="008000"/>
                </a:solidFill>
                <a:ea typeface="ＭＳ Ｐゴシック" panose="020B0600070205080204" pitchFamily="34" charset="-128"/>
              </a:rPr>
              <a:t>Post Doc</a:t>
            </a:r>
          </a:p>
          <a:p>
            <a:r>
              <a:rPr lang="en-US" altLang="en-US" sz="2000">
                <a:ea typeface="ＭＳ Ｐゴシック" panose="020B0600070205080204" pitchFamily="34" charset="-128"/>
              </a:rPr>
              <a:t>Dr. Maria C.P. Geraedts, University of Maryland, Baltimore: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Bin Kang, Ph.D., Oklahoma Medical Research Foundation: </a:t>
            </a:r>
            <a:r>
              <a:rPr lang="en-US" altLang="en-US" sz="2000" b="1">
                <a:solidFill>
                  <a:srgbClr val="008000"/>
                </a:solidFill>
                <a:ea typeface="ＭＳ Ｐゴシック" panose="020B0600070205080204" pitchFamily="34" charset="-128"/>
              </a:rPr>
              <a:t>PD</a:t>
            </a:r>
          </a:p>
          <a:p>
            <a:r>
              <a:rPr lang="en-US" altLang="en-US" sz="2000">
                <a:ea typeface="ＭＳ Ｐゴシック" panose="020B0600070205080204" pitchFamily="34" charset="-128"/>
              </a:rPr>
              <a:t>Peter Littlefield, University of California, San Francisco: </a:t>
            </a:r>
            <a:r>
              <a:rPr lang="en-US" altLang="en-US" sz="2000">
                <a:solidFill>
                  <a:srgbClr val="FF0000"/>
                </a:solidFill>
                <a:ea typeface="ＭＳ Ｐゴシック" panose="020B0600070205080204" pitchFamily="34" charset="-128"/>
              </a:rPr>
              <a:t>Grad Student</a:t>
            </a:r>
          </a:p>
          <a:p>
            <a:r>
              <a:rPr lang="en-US" altLang="en-US" sz="2000">
                <a:ea typeface="ＭＳ Ｐゴシック" panose="020B0600070205080204" pitchFamily="34" charset="-128"/>
              </a:rPr>
              <a:t>Julie Massè, Pennsylvania State University (PSU):</a:t>
            </a:r>
            <a:r>
              <a:rPr lang="en-US" altLang="en-US" sz="2000" b="1">
                <a:solidFill>
                  <a:srgbClr val="008000"/>
                </a:solidFill>
                <a:ea typeface="ＭＳ Ｐゴシック" panose="020B0600070205080204" pitchFamily="34" charset="-128"/>
              </a:rPr>
              <a:t>Post Doc</a:t>
            </a:r>
          </a:p>
          <a:p>
            <a:r>
              <a:rPr lang="en-US" altLang="en-US" sz="2000">
                <a:ea typeface="ＭＳ Ｐゴシック" panose="020B0600070205080204" pitchFamily="34" charset="-128"/>
              </a:rPr>
              <a:t>Anil Potti, M.D., Duke University School of Medicine: </a:t>
            </a:r>
            <a:r>
              <a:rPr lang="en-US" altLang="en-US" sz="2000">
                <a:solidFill>
                  <a:srgbClr val="3366FF"/>
                </a:solidFill>
                <a:ea typeface="ＭＳ Ｐゴシック" panose="020B0600070205080204" pitchFamily="34" charset="-128"/>
              </a:rPr>
              <a:t>Assoc Prof</a:t>
            </a:r>
          </a:p>
          <a:p>
            <a:r>
              <a:rPr lang="en-US" altLang="en-US" sz="2000">
                <a:ea typeface="ＭＳ Ｐゴシック" panose="020B0600070205080204" pitchFamily="34" charset="-128"/>
              </a:rPr>
              <a:t>Venkata J. Reddy, University of Minnesota: </a:t>
            </a:r>
            <a:r>
              <a:rPr lang="en-US" altLang="en-US" sz="2000">
                <a:solidFill>
                  <a:srgbClr val="FF0000"/>
                </a:solidFill>
                <a:ea typeface="ＭＳ Ｐゴシック" panose="020B0600070205080204" pitchFamily="34" charset="-128"/>
              </a:rPr>
              <a:t>Grad Student</a:t>
            </a:r>
          </a:p>
          <a:p>
            <a:r>
              <a:rPr lang="en-US" altLang="en-US" sz="2000">
                <a:ea typeface="ＭＳ Ｐゴシック" panose="020B0600070205080204" pitchFamily="34" charset="-128"/>
              </a:rPr>
              <a:t>Dong Xiao, Ph.D., University of Pittsburgh: </a:t>
            </a:r>
            <a:r>
              <a:rPr lang="en-US" altLang="en-US" sz="2000">
                <a:solidFill>
                  <a:srgbClr val="3366FF"/>
                </a:solidFill>
                <a:ea typeface="ＭＳ Ｐゴシック" panose="020B0600070205080204" pitchFamily="34" charset="-128"/>
              </a:rPr>
              <a:t>Assist Prof</a:t>
            </a: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a:p>
            <a:endParaRPr lang="en-US" altLang="en-US" sz="2000">
              <a:ea typeface="ＭＳ Ｐゴシック" panose="020B0600070205080204" pitchFamily="34" charset="-128"/>
            </a:endParaRPr>
          </a:p>
        </p:txBody>
      </p:sp>
      <p:sp>
        <p:nvSpPr>
          <p:cNvPr id="125955" name="Date Placeholder 3">
            <a:extLst>
              <a:ext uri="{FF2B5EF4-FFF2-40B4-BE49-F238E27FC236}">
                <a16:creationId xmlns:a16="http://schemas.microsoft.com/office/drawing/2014/main" id="{9C8A9B99-0852-104D-AAAE-E9016280E5E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A307629-BA8A-1E4A-9504-0E0682C2B003}" type="datetime10">
              <a:rPr lang="en-US" altLang="en-US" sz="1000" smtClean="0"/>
              <a:pPr>
                <a:spcBef>
                  <a:spcPct val="0"/>
                </a:spcBef>
                <a:buFontTx/>
                <a:buNone/>
              </a:pPr>
              <a:t>17:25</a:t>
            </a:fld>
            <a:endParaRPr lang="en-US" altLang="en-US" sz="1000"/>
          </a:p>
        </p:txBody>
      </p:sp>
      <p:pic>
        <p:nvPicPr>
          <p:cNvPr id="125956" name="Picture 4" descr="Screenshot 2017-03-26 21.09.54.png">
            <a:extLst>
              <a:ext uri="{FF2B5EF4-FFF2-40B4-BE49-F238E27FC236}">
                <a16:creationId xmlns:a16="http://schemas.microsoft.com/office/drawing/2014/main" id="{851B52EA-0352-4D4A-8C41-A555E7097C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877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157869B3-348C-DF49-BBDD-C39D11CBFC64}"/>
              </a:ext>
            </a:extLst>
          </p:cNvPr>
          <p:cNvSpPr>
            <a:spLocks noGrp="1"/>
          </p:cNvSpPr>
          <p:nvPr>
            <p:ph type="title"/>
          </p:nvPr>
        </p:nvSpPr>
        <p:spPr>
          <a:xfrm>
            <a:off x="-303213" y="136525"/>
            <a:ext cx="8642351" cy="652463"/>
          </a:xfrm>
        </p:spPr>
        <p:txBody>
          <a:bodyPr/>
          <a:lstStyle/>
          <a:p>
            <a:pPr>
              <a:defRPr/>
            </a:pPr>
            <a:r>
              <a:rPr lang="en-US" sz="3600" dirty="0">
                <a:cs typeface="+mj-cs"/>
              </a:rPr>
              <a:t>What is so different today?</a:t>
            </a:r>
          </a:p>
        </p:txBody>
      </p:sp>
      <p:sp>
        <p:nvSpPr>
          <p:cNvPr id="28674" name="Content Placeholder 2">
            <a:extLst>
              <a:ext uri="{FF2B5EF4-FFF2-40B4-BE49-F238E27FC236}">
                <a16:creationId xmlns:a16="http://schemas.microsoft.com/office/drawing/2014/main" id="{4B8285B3-EBCF-C046-BA71-A03F74F2E7AA}"/>
              </a:ext>
            </a:extLst>
          </p:cNvPr>
          <p:cNvSpPr>
            <a:spLocks noGrp="1" noChangeArrowheads="1"/>
          </p:cNvSpPr>
          <p:nvPr>
            <p:ph idx="1"/>
          </p:nvPr>
        </p:nvSpPr>
        <p:spPr>
          <a:xfrm>
            <a:off x="5559425" y="3138488"/>
            <a:ext cx="4041775" cy="3468687"/>
          </a:xfrm>
        </p:spPr>
        <p:txBody>
          <a:bodyPr/>
          <a:lstStyle/>
          <a:p>
            <a:r>
              <a:rPr lang="en-US" altLang="en-US" b="1">
                <a:ea typeface="ＭＳ Ｐゴシック" panose="020B0600070205080204" pitchFamily="34" charset="-128"/>
              </a:rPr>
              <a:t>Photoshop</a:t>
            </a:r>
            <a:r>
              <a:rPr lang="en-US" altLang="en-US">
                <a:ea typeface="ＭＳ Ｐゴシック" panose="020B0600070205080204" pitchFamily="34" charset="-128"/>
              </a:rPr>
              <a:t> …..</a:t>
            </a:r>
          </a:p>
          <a:p>
            <a:pPr>
              <a:buFontTx/>
              <a:buNone/>
            </a:pPr>
            <a:r>
              <a:rPr lang="en-US" altLang="en-US">
                <a:ea typeface="ＭＳ Ｐゴシック" panose="020B0600070205080204" pitchFamily="34" charset="-128"/>
              </a:rPr>
              <a:t>  ….and many other image manipulation packages.</a:t>
            </a:r>
          </a:p>
        </p:txBody>
      </p:sp>
      <p:sp>
        <p:nvSpPr>
          <p:cNvPr id="28675" name="Date Placeholder 3">
            <a:extLst>
              <a:ext uri="{FF2B5EF4-FFF2-40B4-BE49-F238E27FC236}">
                <a16:creationId xmlns:a16="http://schemas.microsoft.com/office/drawing/2014/main" id="{FDD9D3EF-55D0-1242-80A9-BB53E398114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3841ED5-882A-5F4B-A364-BD7F21CCFDD0}" type="datetime10">
              <a:rPr lang="en-US" altLang="en-US" sz="1400" smtClean="0"/>
              <a:pPr>
                <a:spcBef>
                  <a:spcPct val="0"/>
                </a:spcBef>
                <a:buFontTx/>
                <a:buNone/>
              </a:pPr>
              <a:t>17:25</a:t>
            </a:fld>
            <a:endParaRPr lang="en-US" altLang="en-US" sz="1400"/>
          </a:p>
        </p:txBody>
      </p:sp>
      <p:pic>
        <p:nvPicPr>
          <p:cNvPr id="28676" name="Picture 1" descr="j&amp;C fraud  story.JPG">
            <a:extLst>
              <a:ext uri="{FF2B5EF4-FFF2-40B4-BE49-F238E27FC236}">
                <a16:creationId xmlns:a16="http://schemas.microsoft.com/office/drawing/2014/main" id="{3D763217-AF7A-7147-976F-7CA931BC8F10}"/>
              </a:ext>
            </a:extLst>
          </p:cNvPr>
          <p:cNvPicPr>
            <a:picLocks noChangeAspect="1"/>
          </p:cNvPicPr>
          <p:nvPr/>
        </p:nvPicPr>
        <p:blipFill>
          <a:blip r:embed="rId3">
            <a:extLst>
              <a:ext uri="{28A0092B-C50C-407E-A947-70E740481C1C}">
                <a14:useLocalDpi xmlns:a14="http://schemas.microsoft.com/office/drawing/2010/main" val="0"/>
              </a:ext>
            </a:extLst>
          </a:blip>
          <a:srcRect l="6142" t="11111" r="3954" b="15401"/>
          <a:stretch>
            <a:fillRect/>
          </a:stretch>
        </p:blipFill>
        <p:spPr bwMode="auto">
          <a:xfrm rot="5400000">
            <a:off x="-823118" y="1905793"/>
            <a:ext cx="5778500"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2">
            <a:extLst>
              <a:ext uri="{FF2B5EF4-FFF2-40B4-BE49-F238E27FC236}">
                <a16:creationId xmlns:a16="http://schemas.microsoft.com/office/drawing/2014/main" id="{EC9CBE16-CECE-2943-ADA5-46B0CBEC265D}"/>
              </a:ext>
            </a:extLst>
          </p:cNvPr>
          <p:cNvSpPr txBox="1">
            <a:spLocks noChangeArrowheads="1"/>
          </p:cNvSpPr>
          <p:nvPr/>
        </p:nvSpPr>
        <p:spPr bwMode="auto">
          <a:xfrm>
            <a:off x="4397375" y="1149350"/>
            <a:ext cx="44275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J&amp;C article  by Meghan Holden</a:t>
            </a:r>
          </a:p>
          <a:p>
            <a:pPr>
              <a:spcBef>
                <a:spcPct val="0"/>
              </a:spcBef>
              <a:buFontTx/>
              <a:buNone/>
            </a:pPr>
            <a:r>
              <a:rPr lang="en-US" altLang="en-US" sz="2400"/>
              <a:t>23 March, 2017</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9A5E46C5-FAF3-FD4B-8F9C-23984DFA8B7F}"/>
              </a:ext>
            </a:extLst>
          </p:cNvPr>
          <p:cNvSpPr>
            <a:spLocks noGrp="1" noChangeArrowheads="1"/>
          </p:cNvSpPr>
          <p:nvPr>
            <p:ph type="title"/>
          </p:nvPr>
        </p:nvSpPr>
        <p:spPr/>
        <p:txBody>
          <a:bodyPr/>
          <a:lstStyle/>
          <a:p>
            <a:r>
              <a:rPr lang="en-US" altLang="en-US">
                <a:ea typeface="ＭＳ Ｐゴシック" panose="020B0600070205080204" pitchFamily="34" charset="-128"/>
              </a:rPr>
              <a:t>From Retraction Watch</a:t>
            </a:r>
            <a:br>
              <a:rPr lang="en-US" altLang="en-US">
                <a:ea typeface="ＭＳ Ｐゴシック" panose="020B0600070205080204" pitchFamily="34" charset="-128"/>
              </a:rPr>
            </a:br>
            <a:r>
              <a:rPr lang="en-US" altLang="en-US" sz="2800">
                <a:solidFill>
                  <a:srgbClr val="001DFF"/>
                </a:solidFill>
                <a:ea typeface="ＭＳ Ｐゴシック" panose="020B0600070205080204" pitchFamily="34" charset="-128"/>
              </a:rPr>
              <a:t>http://retractionwatch.com</a:t>
            </a:r>
          </a:p>
        </p:txBody>
      </p:sp>
      <p:sp>
        <p:nvSpPr>
          <p:cNvPr id="126978" name="Date Placeholder 3">
            <a:extLst>
              <a:ext uri="{FF2B5EF4-FFF2-40B4-BE49-F238E27FC236}">
                <a16:creationId xmlns:a16="http://schemas.microsoft.com/office/drawing/2014/main" id="{0A01463A-D847-304C-BF60-6262621C2F4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F9F5BB0-0947-AF4E-A0AF-A747E331FFC8}" type="datetime10">
              <a:rPr lang="en-US" altLang="en-US" sz="1400" smtClean="0"/>
              <a:pPr>
                <a:spcBef>
                  <a:spcPct val="0"/>
                </a:spcBef>
                <a:buFontTx/>
                <a:buNone/>
              </a:pPr>
              <a:t>17:25</a:t>
            </a:fld>
            <a:endParaRPr lang="en-US" altLang="en-US" sz="1400"/>
          </a:p>
        </p:txBody>
      </p:sp>
      <p:pic>
        <p:nvPicPr>
          <p:cNvPr id="126979" name="Picture 4">
            <a:extLst>
              <a:ext uri="{FF2B5EF4-FFF2-40B4-BE49-F238E27FC236}">
                <a16:creationId xmlns:a16="http://schemas.microsoft.com/office/drawing/2014/main" id="{034F221E-FD40-504E-97DE-4C7CBF2AE5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974850"/>
            <a:ext cx="90932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9C8B0C46-0A9F-024F-B666-0B158CF3D9C2}"/>
              </a:ext>
            </a:extLst>
          </p:cNvPr>
          <p:cNvSpPr>
            <a:spLocks noGrp="1" noChangeArrowheads="1"/>
          </p:cNvSpPr>
          <p:nvPr>
            <p:ph type="title"/>
          </p:nvPr>
        </p:nvSpPr>
        <p:spPr>
          <a:xfrm>
            <a:off x="171450" y="147638"/>
            <a:ext cx="8642350" cy="846137"/>
          </a:xfrm>
        </p:spPr>
        <p:txBody>
          <a:bodyPr/>
          <a:lstStyle/>
          <a:p>
            <a:r>
              <a:rPr lang="en-US" altLang="en-US" sz="2400" b="1">
                <a:ea typeface="ＭＳ Ｐゴシック" panose="020B0600070205080204" pitchFamily="34" charset="-128"/>
              </a:rPr>
              <a:t>https://ori.hhs.gov/droplets</a:t>
            </a:r>
            <a:br>
              <a:rPr lang="en-US" altLang="en-US" sz="2400" b="1">
                <a:ea typeface="ＭＳ Ｐゴシック" panose="020B0600070205080204" pitchFamily="34" charset="-128"/>
              </a:rPr>
            </a:br>
            <a:r>
              <a:rPr lang="en-US" altLang="en-US" sz="2400" b="1">
                <a:ea typeface="ＭＳ Ｐゴシック" panose="020B0600070205080204" pitchFamily="34" charset="-128"/>
              </a:rPr>
              <a:t>Photoshop  “droplets”</a:t>
            </a:r>
          </a:p>
        </p:txBody>
      </p:sp>
      <p:sp>
        <p:nvSpPr>
          <p:cNvPr id="128002" name="Content Placeholder 2">
            <a:extLst>
              <a:ext uri="{FF2B5EF4-FFF2-40B4-BE49-F238E27FC236}">
                <a16:creationId xmlns:a16="http://schemas.microsoft.com/office/drawing/2014/main" id="{E54000E4-2D48-5F4D-A0BE-228370321228}"/>
              </a:ext>
            </a:extLst>
          </p:cNvPr>
          <p:cNvSpPr>
            <a:spLocks noGrp="1" noChangeArrowheads="1"/>
          </p:cNvSpPr>
          <p:nvPr>
            <p:ph idx="1"/>
          </p:nvPr>
        </p:nvSpPr>
        <p:spPr>
          <a:xfrm>
            <a:off x="307975" y="1304925"/>
            <a:ext cx="8642350" cy="4525963"/>
          </a:xfrm>
        </p:spPr>
        <p:txBody>
          <a:bodyPr/>
          <a:lstStyle/>
          <a:p>
            <a:r>
              <a:rPr lang="en-US" altLang="en-US" sz="2400">
                <a:ea typeface="ＭＳ Ｐゴシック" panose="020B0600070205080204" pitchFamily="34" charset="-128"/>
              </a:rPr>
              <a:t>Histogram Equalization, which may reveal areas of erasure in dark areas, or areas of whitening in bright areas. </a:t>
            </a:r>
          </a:p>
          <a:p>
            <a:r>
              <a:rPr lang="en-US" altLang="en-US" sz="2400">
                <a:ea typeface="ＭＳ Ｐゴシック" panose="020B0600070205080204" pitchFamily="34" charset="-128"/>
              </a:rPr>
              <a:t>Forensic details in the background on in fine structure surrounding the features in question may be used to visualize evidence to assess whether two features are the same. non-linear contrast adjust and amplify differences False coloring facilitates detection of small differences in gray shades that would be otherwise imperceptible. </a:t>
            </a:r>
          </a:p>
          <a:p>
            <a:r>
              <a:rPr lang="en-US" altLang="en-US" sz="2400">
                <a:ea typeface="ＭＳ Ｐゴシック" panose="020B0600070205080204" pitchFamily="34" charset="-128"/>
              </a:rPr>
              <a:t> Details in images with which contrast or steep spatial gradients (small features) will be better revealed using LUT's with fewer cycles in contrast or color.</a:t>
            </a:r>
          </a:p>
        </p:txBody>
      </p:sp>
      <p:sp>
        <p:nvSpPr>
          <p:cNvPr id="128003" name="Date Placeholder 3">
            <a:extLst>
              <a:ext uri="{FF2B5EF4-FFF2-40B4-BE49-F238E27FC236}">
                <a16:creationId xmlns:a16="http://schemas.microsoft.com/office/drawing/2014/main" id="{559BE120-D8A0-9A47-82A0-EF8938B380C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C37F82-0987-7F41-BAF9-93DB4891D4F3}" type="datetime10">
              <a:rPr lang="en-US" altLang="en-US" sz="1000" smtClean="0"/>
              <a:pPr>
                <a:spcBef>
                  <a:spcPct val="0"/>
                </a:spcBef>
                <a:buFontTx/>
                <a:buNone/>
              </a:pPr>
              <a:t>17:25</a:t>
            </a:fld>
            <a:endParaRPr lang="en-US" altLang="en-US" sz="10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2" name="Rectangle 6">
            <a:extLst>
              <a:ext uri="{FF2B5EF4-FFF2-40B4-BE49-F238E27FC236}">
                <a16:creationId xmlns:a16="http://schemas.microsoft.com/office/drawing/2014/main" id="{ADB450AF-29A8-7B47-8E5A-F34D431D9FDF}"/>
              </a:ext>
            </a:extLst>
          </p:cNvPr>
          <p:cNvSpPr>
            <a:spLocks noChangeArrowheads="1"/>
          </p:cNvSpPr>
          <p:nvPr/>
        </p:nvSpPr>
        <p:spPr bwMode="auto">
          <a:xfrm>
            <a:off x="314325" y="184150"/>
            <a:ext cx="3403600" cy="461963"/>
          </a:xfrm>
          <a:prstGeom prst="rect">
            <a:avLst/>
          </a:prstGeom>
          <a:noFill/>
          <a:ln w="9525">
            <a:noFill/>
            <a:miter lim="800000"/>
            <a:headEnd/>
            <a:tailEnd/>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dirty="0">
                <a:solidFill>
                  <a:schemeClr val="tx1"/>
                </a:solidFill>
                <a:effectLst>
                  <a:outerShdw blurRad="38100" dist="38100" dir="2700000" algn="tl">
                    <a:srgbClr val="C0C0C0"/>
                  </a:outerShdw>
                </a:effectLst>
              </a:rPr>
              <a:t>On-Line Journal Image:</a:t>
            </a:r>
          </a:p>
        </p:txBody>
      </p:sp>
      <p:sp>
        <p:nvSpPr>
          <p:cNvPr id="546823" name="Text Box 7">
            <a:extLst>
              <a:ext uri="{FF2B5EF4-FFF2-40B4-BE49-F238E27FC236}">
                <a16:creationId xmlns:a16="http://schemas.microsoft.com/office/drawing/2014/main" id="{1D83A628-79FD-5F4D-9AFF-A163D33F9396}"/>
              </a:ext>
            </a:extLst>
          </p:cNvPr>
          <p:cNvSpPr txBox="1">
            <a:spLocks noChangeArrowheads="1"/>
          </p:cNvSpPr>
          <p:nvPr/>
        </p:nvSpPr>
        <p:spPr bwMode="auto">
          <a:xfrm>
            <a:off x="4111625" y="193675"/>
            <a:ext cx="4083050" cy="461963"/>
          </a:xfrm>
          <a:prstGeom prst="rect">
            <a:avLst/>
          </a:prstGeom>
          <a:noFill/>
          <a:ln w="9525">
            <a:noFill/>
            <a:miter lim="800000"/>
            <a:headEnd/>
            <a:tailEnd/>
          </a:ln>
          <a:effectLst/>
        </p:spPr>
        <p:txBody>
          <a:bodyPr wrap="none">
            <a:spAutoFit/>
          </a:bodyPr>
          <a:lstStyle>
            <a:lvl1pPr>
              <a:defRPr sz="2400">
                <a:solidFill>
                  <a:srgbClr val="FFFFFF"/>
                </a:solidFill>
                <a:latin typeface="Arial" charset="0"/>
                <a:ea typeface="ＭＳ Ｐゴシック" charset="-128"/>
              </a:defRPr>
            </a:lvl1pPr>
            <a:lvl2pPr marL="742950" indent="-285750">
              <a:defRPr sz="2400">
                <a:solidFill>
                  <a:srgbClr val="FFFFFF"/>
                </a:solidFill>
                <a:latin typeface="Arial" charset="0"/>
                <a:ea typeface="ＭＳ Ｐゴシック" charset="-128"/>
              </a:defRPr>
            </a:lvl2pPr>
            <a:lvl3pPr marL="1143000" indent="-228600">
              <a:defRPr sz="2400">
                <a:solidFill>
                  <a:srgbClr val="FFFFFF"/>
                </a:solidFill>
                <a:latin typeface="Arial" charset="0"/>
                <a:ea typeface="ＭＳ Ｐゴシック" charset="-128"/>
              </a:defRPr>
            </a:lvl3pPr>
            <a:lvl4pPr marL="1600200" indent="-228600">
              <a:defRPr sz="2400">
                <a:solidFill>
                  <a:srgbClr val="FFFFFF"/>
                </a:solidFill>
                <a:latin typeface="Arial" charset="0"/>
                <a:ea typeface="ＭＳ Ｐゴシック" charset="-128"/>
              </a:defRPr>
            </a:lvl4pPr>
            <a:lvl5pPr marL="2057400" indent="-228600">
              <a:defRPr sz="2400">
                <a:solidFill>
                  <a:srgbClr val="FFFFFF"/>
                </a:solidFill>
                <a:latin typeface="Arial" charset="0"/>
                <a:ea typeface="ＭＳ Ｐゴシック" charset="-128"/>
              </a:defRPr>
            </a:lvl5pPr>
            <a:lvl6pPr marL="2514600" indent="-228600" eaLnBrk="0" fontAlgn="base" hangingPunct="0">
              <a:spcBef>
                <a:spcPct val="0"/>
              </a:spcBef>
              <a:spcAft>
                <a:spcPct val="0"/>
              </a:spcAft>
              <a:defRPr sz="2400">
                <a:solidFill>
                  <a:srgbClr val="FFFFFF"/>
                </a:solidFill>
                <a:latin typeface="Arial" charset="0"/>
                <a:ea typeface="ＭＳ Ｐゴシック" charset="-128"/>
              </a:defRPr>
            </a:lvl6pPr>
            <a:lvl7pPr marL="2971800" indent="-228600" eaLnBrk="0" fontAlgn="base" hangingPunct="0">
              <a:spcBef>
                <a:spcPct val="0"/>
              </a:spcBef>
              <a:spcAft>
                <a:spcPct val="0"/>
              </a:spcAft>
              <a:defRPr sz="2400">
                <a:solidFill>
                  <a:srgbClr val="FFFFFF"/>
                </a:solidFill>
                <a:latin typeface="Arial" charset="0"/>
                <a:ea typeface="ＭＳ Ｐゴシック" charset="-128"/>
              </a:defRPr>
            </a:lvl7pPr>
            <a:lvl8pPr marL="3429000" indent="-228600" eaLnBrk="0" fontAlgn="base" hangingPunct="0">
              <a:spcBef>
                <a:spcPct val="0"/>
              </a:spcBef>
              <a:spcAft>
                <a:spcPct val="0"/>
              </a:spcAft>
              <a:defRPr sz="2400">
                <a:solidFill>
                  <a:srgbClr val="FFFFFF"/>
                </a:solidFill>
                <a:latin typeface="Arial" charset="0"/>
                <a:ea typeface="ＭＳ Ｐゴシック" charset="-128"/>
              </a:defRPr>
            </a:lvl8pPr>
            <a:lvl9pPr marL="3886200" indent="-228600" eaLnBrk="0" fontAlgn="base" hangingPunct="0">
              <a:spcBef>
                <a:spcPct val="0"/>
              </a:spcBef>
              <a:spcAft>
                <a:spcPct val="0"/>
              </a:spcAft>
              <a:defRPr sz="2400">
                <a:solidFill>
                  <a:srgbClr val="FFFFFF"/>
                </a:solidFill>
                <a:latin typeface="Arial" charset="0"/>
                <a:ea typeface="ＭＳ Ｐゴシック" charset="-128"/>
              </a:defRPr>
            </a:lvl9pPr>
          </a:lstStyle>
          <a:p>
            <a:pPr>
              <a:defRPr/>
            </a:pPr>
            <a:r>
              <a:rPr lang="en-US" altLang="en-US" dirty="0">
                <a:solidFill>
                  <a:schemeClr val="tx1"/>
                </a:solidFill>
                <a:effectLst>
                  <a:outerShdw blurRad="38100" dist="38100" dir="2700000" algn="tl">
                    <a:srgbClr val="C0C0C0"/>
                  </a:outerShdw>
                </a:effectLst>
              </a:rPr>
              <a:t>Visualize with Gradient Map:</a:t>
            </a:r>
          </a:p>
        </p:txBody>
      </p:sp>
      <p:sp>
        <p:nvSpPr>
          <p:cNvPr id="129027" name="Rectangle 24">
            <a:extLst>
              <a:ext uri="{FF2B5EF4-FFF2-40B4-BE49-F238E27FC236}">
                <a16:creationId xmlns:a16="http://schemas.microsoft.com/office/drawing/2014/main" id="{4525E033-4F08-1045-BED3-C6B585B8E267}"/>
              </a:ext>
            </a:extLst>
          </p:cNvPr>
          <p:cNvSpPr>
            <a:spLocks noChangeArrowheads="1"/>
          </p:cNvSpPr>
          <p:nvPr/>
        </p:nvSpPr>
        <p:spPr bwMode="auto">
          <a:xfrm>
            <a:off x="8194675" y="0"/>
            <a:ext cx="1046163" cy="36988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solidFill>
                  <a:srgbClr val="33CC33"/>
                </a:solidFill>
                <a:latin typeface="Tahoma" panose="020B0604030504040204" pitchFamily="34" charset="0"/>
              </a:rPr>
              <a:t>Methods</a:t>
            </a:r>
          </a:p>
        </p:txBody>
      </p:sp>
      <p:graphicFrame>
        <p:nvGraphicFramePr>
          <p:cNvPr id="129028" name="Object 27">
            <a:extLst>
              <a:ext uri="{FF2B5EF4-FFF2-40B4-BE49-F238E27FC236}">
                <a16:creationId xmlns:a16="http://schemas.microsoft.com/office/drawing/2014/main" id="{73D4F95C-8C5E-704D-951F-F4B3A6C37754}"/>
              </a:ext>
            </a:extLst>
          </p:cNvPr>
          <p:cNvGraphicFramePr>
            <a:graphicFrameLocks noChangeAspect="1"/>
          </p:cNvGraphicFramePr>
          <p:nvPr/>
        </p:nvGraphicFramePr>
        <p:xfrm>
          <a:off x="549275" y="933450"/>
          <a:ext cx="2606675" cy="5014913"/>
        </p:xfrm>
        <a:graphic>
          <a:graphicData uri="http://schemas.openxmlformats.org/presentationml/2006/ole">
            <mc:AlternateContent xmlns:mc="http://schemas.openxmlformats.org/markup-compatibility/2006">
              <mc:Choice xmlns:v="urn:schemas-microsoft-com:vml" Requires="v">
                <p:oleObj spid="_x0000_s129050" name="Image" r:id="rId3" imgW="3657600" imgH="7035800" progId="Photoshop.Image.10">
                  <p:embed/>
                </p:oleObj>
              </mc:Choice>
              <mc:Fallback>
                <p:oleObj name="Image" r:id="rId3" imgW="3657600" imgH="7035800" progId="Photoshop.Image.10">
                  <p:embed/>
                  <p:pic>
                    <p:nvPicPr>
                      <p:cNvPr id="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933450"/>
                        <a:ext cx="2606675"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2" name="Group 29">
            <a:extLst>
              <a:ext uri="{FF2B5EF4-FFF2-40B4-BE49-F238E27FC236}">
                <a16:creationId xmlns:a16="http://schemas.microsoft.com/office/drawing/2014/main" id="{F8960CF7-7B32-EE4F-9678-5C39BB271FE1}"/>
              </a:ext>
            </a:extLst>
          </p:cNvPr>
          <p:cNvGrpSpPr>
            <a:grpSpLocks/>
          </p:cNvGrpSpPr>
          <p:nvPr/>
        </p:nvGrpSpPr>
        <p:grpSpPr bwMode="auto">
          <a:xfrm>
            <a:off x="3052763" y="838200"/>
            <a:ext cx="3022600" cy="5692775"/>
            <a:chOff x="1899" y="599"/>
            <a:chExt cx="1904" cy="3586"/>
          </a:xfrm>
        </p:grpSpPr>
        <p:sp>
          <p:nvSpPr>
            <p:cNvPr id="129033" name="Text Box 19">
              <a:extLst>
                <a:ext uri="{FF2B5EF4-FFF2-40B4-BE49-F238E27FC236}">
                  <a16:creationId xmlns:a16="http://schemas.microsoft.com/office/drawing/2014/main" id="{BED7DAC0-0DBA-E14D-A6D4-FA253AF4368F}"/>
                </a:ext>
              </a:extLst>
            </p:cNvPr>
            <p:cNvSpPr txBox="1">
              <a:spLocks noChangeArrowheads="1"/>
            </p:cNvSpPr>
            <p:nvPr/>
          </p:nvSpPr>
          <p:spPr bwMode="auto">
            <a:xfrm>
              <a:off x="2202" y="3952"/>
              <a:ext cx="128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Remap Intensities</a:t>
              </a:r>
            </a:p>
          </p:txBody>
        </p:sp>
        <p:graphicFrame>
          <p:nvGraphicFramePr>
            <p:cNvPr id="129034" name="Object 28">
              <a:extLst>
                <a:ext uri="{FF2B5EF4-FFF2-40B4-BE49-F238E27FC236}">
                  <a16:creationId xmlns:a16="http://schemas.microsoft.com/office/drawing/2014/main" id="{6DFDD695-6CDF-354F-B800-FE458ED7A580}"/>
                </a:ext>
              </a:extLst>
            </p:cNvPr>
            <p:cNvGraphicFramePr>
              <a:graphicFrameLocks noChangeAspect="1"/>
            </p:cNvGraphicFramePr>
            <p:nvPr/>
          </p:nvGraphicFramePr>
          <p:xfrm>
            <a:off x="1899" y="599"/>
            <a:ext cx="1904" cy="3304"/>
          </p:xfrm>
          <a:graphic>
            <a:graphicData uri="http://schemas.openxmlformats.org/presentationml/2006/ole">
              <mc:AlternateContent xmlns:mc="http://schemas.openxmlformats.org/markup-compatibility/2006">
                <mc:Choice xmlns:v="urn:schemas-microsoft-com:vml" Requires="v">
                  <p:oleObj spid="_x0000_s129051" name="Image" r:id="rId5" imgW="3657600" imgH="6350000" progId="Photoshop.Image.10">
                    <p:embed/>
                  </p:oleObj>
                </mc:Choice>
                <mc:Fallback>
                  <p:oleObj name="Image" r:id="rId5" imgW="3657600" imgH="6350000" progId="Photoshop.Image.10">
                    <p:embed/>
                    <p:pic>
                      <p:nvPicPr>
                        <p:cNvPr id="0" name="Object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9" y="599"/>
                          <a:ext cx="1904" cy="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grpSp>
        <p:nvGrpSpPr>
          <p:cNvPr id="3" name="Group 31">
            <a:extLst>
              <a:ext uri="{FF2B5EF4-FFF2-40B4-BE49-F238E27FC236}">
                <a16:creationId xmlns:a16="http://schemas.microsoft.com/office/drawing/2014/main" id="{599675E3-D944-3E4E-960D-05408C69E20F}"/>
              </a:ext>
            </a:extLst>
          </p:cNvPr>
          <p:cNvGrpSpPr>
            <a:grpSpLocks/>
          </p:cNvGrpSpPr>
          <p:nvPr/>
        </p:nvGrpSpPr>
        <p:grpSpPr bwMode="auto">
          <a:xfrm>
            <a:off x="5988050" y="715963"/>
            <a:ext cx="3114675" cy="5837237"/>
            <a:chOff x="3609" y="478"/>
            <a:chExt cx="1962" cy="3677"/>
          </a:xfrm>
        </p:grpSpPr>
        <p:sp>
          <p:nvSpPr>
            <p:cNvPr id="129031" name="Text Box 21">
              <a:extLst>
                <a:ext uri="{FF2B5EF4-FFF2-40B4-BE49-F238E27FC236}">
                  <a16:creationId xmlns:a16="http://schemas.microsoft.com/office/drawing/2014/main" id="{1F340D36-45FC-C541-8244-D8DDB8DF6646}"/>
                </a:ext>
              </a:extLst>
            </p:cNvPr>
            <p:cNvSpPr txBox="1">
              <a:spLocks noChangeArrowheads="1"/>
            </p:cNvSpPr>
            <p:nvPr/>
          </p:nvSpPr>
          <p:spPr bwMode="auto">
            <a:xfrm>
              <a:off x="4007" y="3922"/>
              <a:ext cx="116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Add False-Color</a:t>
              </a:r>
            </a:p>
          </p:txBody>
        </p:sp>
        <p:graphicFrame>
          <p:nvGraphicFramePr>
            <p:cNvPr id="129032" name="Object 30">
              <a:extLst>
                <a:ext uri="{FF2B5EF4-FFF2-40B4-BE49-F238E27FC236}">
                  <a16:creationId xmlns:a16="http://schemas.microsoft.com/office/drawing/2014/main" id="{A268C675-DA2F-F948-A375-81245D6E944B}"/>
                </a:ext>
              </a:extLst>
            </p:cNvPr>
            <p:cNvGraphicFramePr>
              <a:graphicFrameLocks noChangeAspect="1"/>
            </p:cNvGraphicFramePr>
            <p:nvPr/>
          </p:nvGraphicFramePr>
          <p:xfrm>
            <a:off x="3609" y="478"/>
            <a:ext cx="1962" cy="3522"/>
          </p:xfrm>
          <a:graphic>
            <a:graphicData uri="http://schemas.openxmlformats.org/presentationml/2006/ole">
              <mc:AlternateContent xmlns:mc="http://schemas.openxmlformats.org/markup-compatibility/2006">
                <mc:Choice xmlns:v="urn:schemas-microsoft-com:vml" Requires="v">
                  <p:oleObj spid="_x0000_s129052" name="Image" r:id="rId7" imgW="3657600" imgH="6565900" progId="Photoshop.Image.10">
                    <p:embed/>
                  </p:oleObj>
                </mc:Choice>
                <mc:Fallback>
                  <p:oleObj name="Image" r:id="rId7" imgW="3657600" imgH="6565900" progId="Photoshop.Image.10">
                    <p:embed/>
                    <p:pic>
                      <p:nvPicPr>
                        <p:cNvPr id="0" name="Object 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9" y="478"/>
                          <a:ext cx="1962" cy="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498F2AED-5031-FB44-8814-CA718B94E634}"/>
              </a:ext>
            </a:extLst>
          </p:cNvPr>
          <p:cNvSpPr>
            <a:spLocks noGrp="1" noChangeArrowheads="1"/>
          </p:cNvSpPr>
          <p:nvPr>
            <p:ph type="title"/>
          </p:nvPr>
        </p:nvSpPr>
        <p:spPr>
          <a:xfrm>
            <a:off x="269875" y="163513"/>
            <a:ext cx="8642350" cy="484187"/>
          </a:xfrm>
        </p:spPr>
        <p:txBody>
          <a:bodyPr/>
          <a:lstStyle/>
          <a:p>
            <a:r>
              <a:rPr lang="en-US" altLang="en-US">
                <a:ea typeface="ＭＳ Ｐゴシック" panose="020B0600070205080204" pitchFamily="34" charset="-128"/>
              </a:rPr>
              <a:t>Retraction Watch</a:t>
            </a:r>
          </a:p>
        </p:txBody>
      </p:sp>
      <p:sp>
        <p:nvSpPr>
          <p:cNvPr id="130050" name="Date Placeholder 3">
            <a:extLst>
              <a:ext uri="{FF2B5EF4-FFF2-40B4-BE49-F238E27FC236}">
                <a16:creationId xmlns:a16="http://schemas.microsoft.com/office/drawing/2014/main" id="{B0475905-1FED-9242-9746-E812E7275E8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AEB802B-6EBE-684C-B926-3CF82E25D61F}" type="datetime10">
              <a:rPr lang="en-US" altLang="en-US" sz="1000" smtClean="0"/>
              <a:pPr>
                <a:spcBef>
                  <a:spcPct val="0"/>
                </a:spcBef>
                <a:buFontTx/>
                <a:buNone/>
              </a:pPr>
              <a:t>17:25</a:t>
            </a:fld>
            <a:endParaRPr lang="en-US" altLang="en-US" sz="1000"/>
          </a:p>
        </p:txBody>
      </p:sp>
      <p:pic>
        <p:nvPicPr>
          <p:cNvPr id="130051" name="Picture 4">
            <a:extLst>
              <a:ext uri="{FF2B5EF4-FFF2-40B4-BE49-F238E27FC236}">
                <a16:creationId xmlns:a16="http://schemas.microsoft.com/office/drawing/2014/main" id="{4A47F18D-C4C9-F64E-A5F2-A5DCA6C476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23925"/>
            <a:ext cx="61579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Box 5">
            <a:extLst>
              <a:ext uri="{FF2B5EF4-FFF2-40B4-BE49-F238E27FC236}">
                <a16:creationId xmlns:a16="http://schemas.microsoft.com/office/drawing/2014/main" id="{22E237CB-4B7B-2D4A-8944-BBBE6E3A2F6C}"/>
              </a:ext>
            </a:extLst>
          </p:cNvPr>
          <p:cNvSpPr txBox="1">
            <a:spLocks noChangeArrowheads="1"/>
          </p:cNvSpPr>
          <p:nvPr/>
        </p:nvSpPr>
        <p:spPr bwMode="auto">
          <a:xfrm>
            <a:off x="269875" y="6289675"/>
            <a:ext cx="8066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solidFill>
                  <a:srgbClr val="001DFF"/>
                </a:solidFill>
              </a:rPr>
              <a:t>http://retractionwatch.com/2017/04/10/researcher-gave-fake-contact-info-co-authors-submit-papers-without-consent/</a:t>
            </a:r>
          </a:p>
        </p:txBody>
      </p:sp>
      <p:sp>
        <p:nvSpPr>
          <p:cNvPr id="130053" name="TextBox 1">
            <a:extLst>
              <a:ext uri="{FF2B5EF4-FFF2-40B4-BE49-F238E27FC236}">
                <a16:creationId xmlns:a16="http://schemas.microsoft.com/office/drawing/2014/main" id="{FD345D84-90D9-0F48-9DFC-A18BF6E66972}"/>
              </a:ext>
            </a:extLst>
          </p:cNvPr>
          <p:cNvSpPr txBox="1">
            <a:spLocks noChangeArrowheads="1"/>
          </p:cNvSpPr>
          <p:nvPr/>
        </p:nvSpPr>
        <p:spPr bwMode="auto">
          <a:xfrm>
            <a:off x="6657975" y="1641475"/>
            <a:ext cx="274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1DFF"/>
                </a:solidFill>
              </a:rPr>
              <a:t>You may not even know your name is on a paper!!!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9CA74A3E-4AF6-5943-90E6-B41C5CFE03BF}"/>
              </a:ext>
            </a:extLst>
          </p:cNvPr>
          <p:cNvSpPr>
            <a:spLocks noGrp="1" noChangeArrowheads="1"/>
          </p:cNvSpPr>
          <p:nvPr>
            <p:ph type="title"/>
          </p:nvPr>
        </p:nvSpPr>
        <p:spPr>
          <a:xfrm>
            <a:off x="479425" y="274638"/>
            <a:ext cx="8642350" cy="677862"/>
          </a:xfrm>
        </p:spPr>
        <p:txBody>
          <a:bodyPr/>
          <a:lstStyle/>
          <a:p>
            <a:r>
              <a:rPr lang="en-US" altLang="en-US">
                <a:ea typeface="ＭＳ Ｐゴシック" panose="020B0600070205080204" pitchFamily="34" charset="-128"/>
              </a:rPr>
              <a:t>Retraction Watch</a:t>
            </a:r>
          </a:p>
        </p:txBody>
      </p:sp>
      <p:sp>
        <p:nvSpPr>
          <p:cNvPr id="131074" name="Date Placeholder 3">
            <a:extLst>
              <a:ext uri="{FF2B5EF4-FFF2-40B4-BE49-F238E27FC236}">
                <a16:creationId xmlns:a16="http://schemas.microsoft.com/office/drawing/2014/main" id="{78661CA1-B8F6-5F48-8E5F-A07FCFA78BF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145C262-63E5-3C46-A800-007604FD476E}" type="datetime10">
              <a:rPr lang="en-US" altLang="en-US" sz="1000" smtClean="0"/>
              <a:pPr>
                <a:spcBef>
                  <a:spcPct val="0"/>
                </a:spcBef>
                <a:buFontTx/>
                <a:buNone/>
              </a:pPr>
              <a:t>17:25</a:t>
            </a:fld>
            <a:endParaRPr lang="en-US" altLang="en-US" sz="1000"/>
          </a:p>
        </p:txBody>
      </p:sp>
      <p:pic>
        <p:nvPicPr>
          <p:cNvPr id="131075" name="Picture 4">
            <a:extLst>
              <a:ext uri="{FF2B5EF4-FFF2-40B4-BE49-F238E27FC236}">
                <a16:creationId xmlns:a16="http://schemas.microsoft.com/office/drawing/2014/main" id="{181AC726-D814-5349-B17F-88AD211FD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8" y="1123950"/>
            <a:ext cx="9059862"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5">
            <a:extLst>
              <a:ext uri="{FF2B5EF4-FFF2-40B4-BE49-F238E27FC236}">
                <a16:creationId xmlns:a16="http://schemas.microsoft.com/office/drawing/2014/main" id="{C58880E9-0405-CE46-BD0D-A129B71CED7D}"/>
              </a:ext>
            </a:extLst>
          </p:cNvPr>
          <p:cNvSpPr txBox="1">
            <a:spLocks noChangeArrowheads="1"/>
          </p:cNvSpPr>
          <p:nvPr/>
        </p:nvSpPr>
        <p:spPr bwMode="auto">
          <a:xfrm>
            <a:off x="269875" y="6289675"/>
            <a:ext cx="8066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solidFill>
                  <a:srgbClr val="001DFF"/>
                </a:solidFill>
              </a:rPr>
              <a:t>http://retractionwatch.com/2017/04/10/researcher-gave-fake-contact-info-co-authors-submit-papers-without-consent/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ADE14A45-8E13-354A-83AF-5ABCC20154D3}"/>
              </a:ext>
            </a:extLst>
          </p:cNvPr>
          <p:cNvSpPr>
            <a:spLocks noGrp="1" noChangeArrowheads="1"/>
          </p:cNvSpPr>
          <p:nvPr>
            <p:ph type="title"/>
          </p:nvPr>
        </p:nvSpPr>
        <p:spPr/>
        <p:txBody>
          <a:bodyPr/>
          <a:lstStyle/>
          <a:p>
            <a:r>
              <a:rPr lang="en-US" altLang="en-US" sz="1600">
                <a:solidFill>
                  <a:srgbClr val="001DFF"/>
                </a:solidFill>
                <a:ea typeface="ＭＳ Ｐゴシック" panose="020B0600070205080204" pitchFamily="34" charset="-128"/>
              </a:rPr>
              <a:t>100+ Papers withdrawn for fake reviews</a:t>
            </a:r>
            <a:br>
              <a:rPr lang="en-US" altLang="en-US" sz="1600">
                <a:solidFill>
                  <a:srgbClr val="001DFF"/>
                </a:solidFill>
                <a:ea typeface="ＭＳ Ｐゴシック" panose="020B0600070205080204" pitchFamily="34" charset="-128"/>
              </a:rPr>
            </a:br>
            <a:r>
              <a:rPr lang="en-US" altLang="en-US" sz="1600">
                <a:solidFill>
                  <a:srgbClr val="001DFF"/>
                </a:solidFill>
                <a:ea typeface="ＭＳ Ｐゴシック" panose="020B0600070205080204" pitchFamily="34" charset="-128"/>
              </a:rPr>
              <a:t>http://retractionwatch.com/category/by-reason-for-retraction/self-peer-review/</a:t>
            </a:r>
          </a:p>
        </p:txBody>
      </p:sp>
      <p:sp>
        <p:nvSpPr>
          <p:cNvPr id="132098" name="Date Placeholder 3">
            <a:extLst>
              <a:ext uri="{FF2B5EF4-FFF2-40B4-BE49-F238E27FC236}">
                <a16:creationId xmlns:a16="http://schemas.microsoft.com/office/drawing/2014/main" id="{7186AA1C-83F3-7348-9667-9A6C39387EC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4239091-720C-5240-B2E9-13D536980CDE}" type="datetime10">
              <a:rPr lang="en-US" altLang="en-US" sz="1000" smtClean="0"/>
              <a:pPr>
                <a:spcBef>
                  <a:spcPct val="0"/>
                </a:spcBef>
                <a:buFontTx/>
                <a:buNone/>
              </a:pPr>
              <a:t>17:25</a:t>
            </a:fld>
            <a:endParaRPr lang="en-US" altLang="en-US" sz="1000"/>
          </a:p>
        </p:txBody>
      </p:sp>
      <p:pic>
        <p:nvPicPr>
          <p:cNvPr id="132099" name="Picture 4">
            <a:extLst>
              <a:ext uri="{FF2B5EF4-FFF2-40B4-BE49-F238E27FC236}">
                <a16:creationId xmlns:a16="http://schemas.microsoft.com/office/drawing/2014/main" id="{F686D811-2B47-1B41-8189-02C96EE36F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417638"/>
            <a:ext cx="7153275"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a:extLst>
              <a:ext uri="{FF2B5EF4-FFF2-40B4-BE49-F238E27FC236}">
                <a16:creationId xmlns:a16="http://schemas.microsoft.com/office/drawing/2014/main" id="{984CB16E-7E2C-D941-B62B-BB156948CF60}"/>
              </a:ext>
            </a:extLst>
          </p:cNvPr>
          <p:cNvSpPr>
            <a:spLocks noGrp="1" noChangeArrowheads="1"/>
          </p:cNvSpPr>
          <p:nvPr>
            <p:ph type="title"/>
          </p:nvPr>
        </p:nvSpPr>
        <p:spPr/>
        <p:txBody>
          <a:bodyPr/>
          <a:lstStyle/>
          <a:p>
            <a:r>
              <a:rPr lang="en-US" altLang="en-US" sz="2800">
                <a:ea typeface="ＭＳ Ｐゴシック" panose="020B0600070205080204" pitchFamily="34" charset="-128"/>
              </a:rPr>
              <a:t>Journal starting to evaluate images</a:t>
            </a:r>
            <a:br>
              <a:rPr lang="en-US" altLang="en-US" sz="1600">
                <a:ea typeface="ＭＳ Ｐゴシック" panose="020B0600070205080204" pitchFamily="34" charset="-128"/>
              </a:rPr>
            </a:br>
            <a:r>
              <a:rPr lang="en-US" altLang="en-US" sz="1600">
                <a:solidFill>
                  <a:srgbClr val="001DFF"/>
                </a:solidFill>
                <a:ea typeface="ＭＳ Ｐゴシック" panose="020B0600070205080204" pitchFamily="34" charset="-128"/>
              </a:rPr>
              <a:t>http://retractionwatch.com/2017/04/21/job-alert-biology-society-hiring-editors-screen-images/</a:t>
            </a:r>
          </a:p>
        </p:txBody>
      </p:sp>
      <p:sp>
        <p:nvSpPr>
          <p:cNvPr id="133122" name="Date Placeholder 3">
            <a:extLst>
              <a:ext uri="{FF2B5EF4-FFF2-40B4-BE49-F238E27FC236}">
                <a16:creationId xmlns:a16="http://schemas.microsoft.com/office/drawing/2014/main" id="{A8CDD8F9-5CFE-5D41-AC60-875B5F9A636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6D67360-4915-F243-A861-AEBC52C249A3}" type="datetime10">
              <a:rPr lang="en-US" altLang="en-US" sz="1000" smtClean="0"/>
              <a:pPr>
                <a:spcBef>
                  <a:spcPct val="0"/>
                </a:spcBef>
                <a:buFontTx/>
                <a:buNone/>
              </a:pPr>
              <a:t>17:25</a:t>
            </a:fld>
            <a:endParaRPr lang="en-US" altLang="en-US" sz="1000"/>
          </a:p>
        </p:txBody>
      </p:sp>
      <p:pic>
        <p:nvPicPr>
          <p:cNvPr id="133123" name="Picture 4">
            <a:extLst>
              <a:ext uri="{FF2B5EF4-FFF2-40B4-BE49-F238E27FC236}">
                <a16:creationId xmlns:a16="http://schemas.microsoft.com/office/drawing/2014/main" id="{224B66A7-D56F-2044-981D-0A9352B62A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7025" y="1243013"/>
            <a:ext cx="6113463"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0B3CBDA7-2A16-1C4A-84E3-89AF826A4981}"/>
              </a:ext>
            </a:extLst>
          </p:cNvPr>
          <p:cNvSpPr>
            <a:spLocks noGrp="1" noChangeArrowheads="1"/>
          </p:cNvSpPr>
          <p:nvPr>
            <p:ph type="title"/>
          </p:nvPr>
        </p:nvSpPr>
        <p:spPr/>
        <p:txBody>
          <a:bodyPr/>
          <a:lstStyle/>
          <a:p>
            <a:r>
              <a:rPr lang="en-US" altLang="en-US" sz="3200">
                <a:ea typeface="ＭＳ Ｐゴシック" panose="020B0600070205080204" pitchFamily="34" charset="-128"/>
              </a:rPr>
              <a:t>What Journals themselves might not be scientifically acceptable? </a:t>
            </a:r>
          </a:p>
        </p:txBody>
      </p:sp>
      <p:sp>
        <p:nvSpPr>
          <p:cNvPr id="134146" name="Content Placeholder 2">
            <a:extLst>
              <a:ext uri="{FF2B5EF4-FFF2-40B4-BE49-F238E27FC236}">
                <a16:creationId xmlns:a16="http://schemas.microsoft.com/office/drawing/2014/main" id="{BE401F37-33F5-0F40-87B8-0FD9C09E5C93}"/>
              </a:ext>
            </a:extLst>
          </p:cNvPr>
          <p:cNvSpPr>
            <a:spLocks noGrp="1" noChangeArrowheads="1"/>
          </p:cNvSpPr>
          <p:nvPr>
            <p:ph idx="1"/>
          </p:nvPr>
        </p:nvSpPr>
        <p:spPr>
          <a:xfrm>
            <a:off x="541338" y="3201988"/>
            <a:ext cx="8642350" cy="1941512"/>
          </a:xfrm>
        </p:spPr>
        <p:txBody>
          <a:bodyPr/>
          <a:lstStyle/>
          <a:p>
            <a:pPr marL="0" indent="0">
              <a:buFontTx/>
              <a:buNone/>
            </a:pPr>
            <a:r>
              <a:rPr lang="en-US" altLang="en-US" sz="2000">
                <a:ea typeface="ＭＳ Ｐゴシック" panose="020B0600070205080204" pitchFamily="34" charset="-128"/>
                <a:hlinkClick r:id="rId2"/>
              </a:rPr>
              <a:t>See the link from Retraction Watch here</a:t>
            </a:r>
          </a:p>
          <a:p>
            <a:pPr marL="0" indent="0">
              <a:buFontTx/>
              <a:buNone/>
            </a:pPr>
            <a:r>
              <a:rPr lang="en-US" altLang="en-US" sz="2000">
                <a:ea typeface="ＭＳ Ｐゴシック" panose="020B0600070205080204" pitchFamily="34" charset="-128"/>
                <a:hlinkClick r:id="rId2"/>
              </a:rPr>
              <a:t>http://retractionwatch.com/2017/03/27/multiple-omics-journals-delisted-major-index-concerns/</a:t>
            </a:r>
          </a:p>
          <a:p>
            <a:pPr marL="0" indent="0">
              <a:buFontTx/>
              <a:buNone/>
            </a:pPr>
            <a:endParaRPr lang="en-US" altLang="en-US" sz="2000">
              <a:ea typeface="ＭＳ Ｐゴシック" panose="020B0600070205080204" pitchFamily="34" charset="-128"/>
              <a:hlinkClick r:id="rId2"/>
            </a:endParaRPr>
          </a:p>
          <a:p>
            <a:pPr marL="0" indent="0">
              <a:buFontTx/>
              <a:buNone/>
            </a:pPr>
            <a:r>
              <a:rPr lang="en-US" altLang="en-US" sz="2000">
                <a:ea typeface="ＭＳ Ｐゴシック" panose="020B0600070205080204" pitchFamily="34" charset="-128"/>
              </a:rPr>
              <a:t>Here is a listing of over 300 journals now considered to be “junk” science </a:t>
            </a:r>
            <a:r>
              <a:rPr lang="mr-IN" altLang="en-US" sz="2000">
                <a:ea typeface="ＭＳ Ｐゴシック" panose="020B0600070205080204" pitchFamily="34" charset="-128"/>
              </a:rPr>
              <a:t>–</a:t>
            </a:r>
            <a:r>
              <a:rPr lang="en-US" altLang="en-US" sz="2000">
                <a:ea typeface="ＭＳ Ｐゴシック" panose="020B0600070205080204" pitchFamily="34" charset="-128"/>
              </a:rPr>
              <a:t>many OMICS journals and others that “publish for money”!</a:t>
            </a:r>
          </a:p>
          <a:p>
            <a:pPr marL="0" indent="0">
              <a:buFontTx/>
              <a:buNone/>
            </a:pPr>
            <a:r>
              <a:rPr lang="en-US" altLang="en-US" sz="2000">
                <a:ea typeface="ＭＳ Ｐゴシック" panose="020B0600070205080204" pitchFamily="34" charset="-128"/>
                <a:hlinkClick r:id="rId2"/>
              </a:rPr>
              <a:t>https://www.elsevier.com/__data/assets/excel_doc/0019/212275/Discontinued-sources-from-Scopus_Feb2017.xlsx</a:t>
            </a:r>
            <a:endParaRPr lang="en-US" altLang="en-US" sz="2000">
              <a:ea typeface="ＭＳ Ｐゴシック" panose="020B0600070205080204" pitchFamily="34" charset="-128"/>
            </a:endParaRPr>
          </a:p>
        </p:txBody>
      </p:sp>
      <p:sp>
        <p:nvSpPr>
          <p:cNvPr id="134147" name="Date Placeholder 3">
            <a:extLst>
              <a:ext uri="{FF2B5EF4-FFF2-40B4-BE49-F238E27FC236}">
                <a16:creationId xmlns:a16="http://schemas.microsoft.com/office/drawing/2014/main" id="{EC53A62E-F864-174C-A32C-AB13D580698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A54D42A-578E-9A4A-9555-CBDDF57939A0}" type="datetime10">
              <a:rPr lang="en-US" altLang="en-US" sz="1000" smtClean="0"/>
              <a:pPr>
                <a:spcBef>
                  <a:spcPct val="0"/>
                </a:spcBef>
                <a:buFontTx/>
                <a:buNone/>
              </a:pPr>
              <a:t>17:25</a:t>
            </a:fld>
            <a:endParaRPr lang="en-US" altLang="en-US" sz="1000"/>
          </a:p>
        </p:txBody>
      </p:sp>
      <p:sp>
        <p:nvSpPr>
          <p:cNvPr id="134148" name="TextBox 4">
            <a:extLst>
              <a:ext uri="{FF2B5EF4-FFF2-40B4-BE49-F238E27FC236}">
                <a16:creationId xmlns:a16="http://schemas.microsoft.com/office/drawing/2014/main" id="{06BB5974-191F-F041-8010-AADF1A16613E}"/>
              </a:ext>
            </a:extLst>
          </p:cNvPr>
          <p:cNvSpPr txBox="1">
            <a:spLocks noChangeArrowheads="1"/>
          </p:cNvSpPr>
          <p:nvPr/>
        </p:nvSpPr>
        <p:spPr bwMode="auto">
          <a:xfrm>
            <a:off x="541338" y="1916113"/>
            <a:ext cx="85804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SCOPUS, the </a:t>
            </a:r>
            <a:r>
              <a:rPr lang="en-US" altLang="en-US" sz="1800" u="sng"/>
              <a:t>publication database maintained by Elsevier, has discontinued nearly 300 journals since 2013, including multiple journals published by OMICS Publishing Group.</a:t>
            </a:r>
            <a:endParaRPr lang="en-US" altLang="en-US" sz="1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2D216-52E6-3744-BF87-2E715DE1EF41}"/>
              </a:ext>
            </a:extLst>
          </p:cNvPr>
          <p:cNvSpPr>
            <a:spLocks noGrp="1"/>
          </p:cNvSpPr>
          <p:nvPr>
            <p:ph type="dt" sz="half" idx="10"/>
          </p:nvPr>
        </p:nvSpPr>
        <p:spPr/>
        <p:txBody>
          <a:bodyPr/>
          <a:lstStyle/>
          <a:p>
            <a:pPr>
              <a:defRPr/>
            </a:pPr>
            <a:fld id="{AE209C16-F987-094C-8293-D075310EF811}" type="datetime10">
              <a:rPr lang="en-US" altLang="en-US" smtClean="0"/>
              <a:pPr>
                <a:defRPr/>
              </a:pPr>
              <a:t>17:25</a:t>
            </a:fld>
            <a:endParaRPr lang="en-US" altLang="en-US"/>
          </a:p>
        </p:txBody>
      </p:sp>
      <p:sp>
        <p:nvSpPr>
          <p:cNvPr id="5" name="Rectangle 4">
            <a:extLst>
              <a:ext uri="{FF2B5EF4-FFF2-40B4-BE49-F238E27FC236}">
                <a16:creationId xmlns:a16="http://schemas.microsoft.com/office/drawing/2014/main" id="{D290A262-979C-2F4C-BFEA-C4D3FE8482C2}"/>
              </a:ext>
            </a:extLst>
          </p:cNvPr>
          <p:cNvSpPr/>
          <p:nvPr/>
        </p:nvSpPr>
        <p:spPr>
          <a:xfrm>
            <a:off x="0" y="303747"/>
            <a:ext cx="4017677" cy="1508105"/>
          </a:xfrm>
          <a:prstGeom prst="rect">
            <a:avLst/>
          </a:prstGeom>
        </p:spPr>
        <p:txBody>
          <a:bodyPr wrap="square">
            <a:spAutoFit/>
          </a:bodyPr>
          <a:lstStyle/>
          <a:p>
            <a:pPr marL="0" marR="0">
              <a:spcBef>
                <a:spcPts val="0"/>
              </a:spcBef>
              <a:spcAft>
                <a:spcPts val="0"/>
              </a:spcAft>
            </a:pPr>
            <a:r>
              <a:rPr lang="en-US" sz="1800" dirty="0">
                <a:solidFill>
                  <a:srgbClr val="222222"/>
                </a:solidFill>
                <a:effectLst/>
                <a:latin typeface="Helvetica" pitchFamily="2" charset="0"/>
                <a:ea typeface="Times New Roman" panose="02020603050405020304" pitchFamily="18" charset="0"/>
                <a:cs typeface="Times New Roman" panose="02020603050405020304" pitchFamily="18" charset="0"/>
              </a:rPr>
              <a:t>The Scientist, Dec 27, 2018</a:t>
            </a:r>
            <a:endParaRPr lang="en-US" sz="1200" dirty="0">
              <a:effectLst/>
              <a:latin typeface="Cambria" panose="02040503050406030204" pitchFamily="18" charset="0"/>
              <a:ea typeface="ＭＳ 明朝" panose="02020609040205080304" pitchFamily="49" charset="-128"/>
              <a:cs typeface="Times New Roman" panose="02020603050405020304" pitchFamily="18" charset="0"/>
            </a:endParaRPr>
          </a:p>
          <a:p>
            <a:pPr marL="0" marR="0">
              <a:spcBef>
                <a:spcPts val="0"/>
              </a:spcBef>
              <a:spcAft>
                <a:spcPts val="0"/>
              </a:spcAft>
            </a:pPr>
            <a:r>
              <a:rPr lang="en-US" sz="1800" dirty="0">
                <a:solidFill>
                  <a:srgbClr val="222222"/>
                </a:solidFill>
                <a:effectLst/>
                <a:latin typeface="Helvetica" pitchFamily="2" charset="0"/>
                <a:ea typeface="Times New Roman" panose="02020603050405020304" pitchFamily="18" charset="0"/>
                <a:cs typeface="Times New Roman" panose="02020603050405020304" pitchFamily="18" charset="0"/>
              </a:rPr>
              <a:t>From a self-sampling scientist to the downfall of a leading stem cell scientist, here’s our naughty</a:t>
            </a:r>
          </a:p>
          <a:p>
            <a:pPr marL="0" marR="0">
              <a:spcBef>
                <a:spcPts val="0"/>
              </a:spcBef>
              <a:spcAft>
                <a:spcPts val="0"/>
              </a:spcAft>
            </a:pPr>
            <a:r>
              <a:rPr lang="en-US" sz="1000" dirty="0">
                <a:solidFill>
                  <a:srgbClr val="929292"/>
                </a:solidFill>
                <a:latin typeface="Helvetica" pitchFamily="2" charset="0"/>
                <a:ea typeface="ＭＳ 明朝" panose="02020609040205080304" pitchFamily="49" charset="-128"/>
                <a:cs typeface="Times New Roman" panose="02020603050405020304" pitchFamily="18" charset="0"/>
              </a:rPr>
              <a:t>ABOVE: Kim Kardashian's name appeared as an author on a now-retracted fake paper.</a:t>
            </a:r>
            <a:endParaRPr lang="en-US" sz="1200" dirty="0">
              <a:effectLst/>
              <a:latin typeface="Cambria" panose="02040503050406030204" pitchFamily="18" charset="0"/>
              <a:ea typeface="ＭＳ 明朝" panose="02020609040205080304" pitchFamily="49" charset="-128"/>
              <a:cs typeface="Times New Roman" panose="02020603050405020304" pitchFamily="18" charset="0"/>
            </a:endParaRPr>
          </a:p>
        </p:txBody>
      </p:sp>
      <p:sp>
        <p:nvSpPr>
          <p:cNvPr id="6" name="TextBox 5">
            <a:extLst>
              <a:ext uri="{FF2B5EF4-FFF2-40B4-BE49-F238E27FC236}">
                <a16:creationId xmlns:a16="http://schemas.microsoft.com/office/drawing/2014/main" id="{B3134D8C-3055-8F4E-95F5-014E3F12D8FC}"/>
              </a:ext>
            </a:extLst>
          </p:cNvPr>
          <p:cNvSpPr txBox="1"/>
          <p:nvPr/>
        </p:nvSpPr>
        <p:spPr>
          <a:xfrm>
            <a:off x="262826" y="4938777"/>
            <a:ext cx="8589677"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tx1"/>
                </a:solidFill>
              </a:rPr>
              <a:t>Yoshitaka </a:t>
            </a:r>
            <a:r>
              <a:rPr lang="en-US" sz="1400" dirty="0" err="1">
                <a:solidFill>
                  <a:schemeClr val="tx1"/>
                </a:solidFill>
              </a:rPr>
              <a:t>Fujii</a:t>
            </a:r>
            <a:r>
              <a:rPr lang="en-US" sz="1400" dirty="0">
                <a:solidFill>
                  <a:schemeClr val="tx1"/>
                </a:solidFill>
              </a:rPr>
              <a:t> with 183 retractions, and it now takes at least 21 retractions to crack the Top 30</a:t>
            </a:r>
          </a:p>
          <a:p>
            <a:pPr marL="285750" indent="-285750">
              <a:buFont typeface="Arial" panose="020B0604020202020204" pitchFamily="34" charset="0"/>
              <a:buChar char="•"/>
            </a:pPr>
            <a:r>
              <a:rPr lang="en-US" sz="1400" dirty="0">
                <a:solidFill>
                  <a:schemeClr val="tx1"/>
                </a:solidFill>
              </a:rPr>
              <a:t>A pair of nanotech researchers in India have now lost at least two dozen papers each for </a:t>
            </a:r>
            <a:r>
              <a:rPr lang="en-US" sz="1400" u="sng" dirty="0">
                <a:solidFill>
                  <a:schemeClr val="tx1"/>
                </a:solidFill>
              </a:rPr>
              <a:t>image manipulation</a:t>
            </a:r>
            <a:r>
              <a:rPr lang="en-US" sz="1400" dirty="0">
                <a:solidFill>
                  <a:schemeClr val="tx1"/>
                </a:solidFill>
              </a:rPr>
              <a:t> and questions about their data. The retractions landed Rashmi Madhuri (24) and Prashant Sharma (26) on our leaderboard this year</a:t>
            </a:r>
          </a:p>
        </p:txBody>
      </p:sp>
      <p:pic>
        <p:nvPicPr>
          <p:cNvPr id="7" name="Picture 6">
            <a:extLst>
              <a:ext uri="{FF2B5EF4-FFF2-40B4-BE49-F238E27FC236}">
                <a16:creationId xmlns:a16="http://schemas.microsoft.com/office/drawing/2014/main" id="{1B566ED1-427D-304B-84C1-3184E3D3FE7D}"/>
              </a:ext>
            </a:extLst>
          </p:cNvPr>
          <p:cNvPicPr>
            <a:picLocks noChangeAspect="1"/>
          </p:cNvPicPr>
          <p:nvPr/>
        </p:nvPicPr>
        <p:blipFill>
          <a:blip r:embed="rId2"/>
          <a:stretch>
            <a:fillRect/>
          </a:stretch>
        </p:blipFill>
        <p:spPr>
          <a:xfrm>
            <a:off x="3438144" y="965116"/>
            <a:ext cx="6163056" cy="3869362"/>
          </a:xfrm>
          <a:prstGeom prst="rect">
            <a:avLst/>
          </a:prstGeom>
          <a:ln>
            <a:solidFill>
              <a:schemeClr val="bg1">
                <a:lumMod val="50000"/>
              </a:schemeClr>
            </a:solidFill>
          </a:ln>
        </p:spPr>
      </p:pic>
      <p:sp>
        <p:nvSpPr>
          <p:cNvPr id="8" name="TextBox 7">
            <a:extLst>
              <a:ext uri="{FF2B5EF4-FFF2-40B4-BE49-F238E27FC236}">
                <a16:creationId xmlns:a16="http://schemas.microsoft.com/office/drawing/2014/main" id="{594FB267-4E94-C14C-81EA-2F1EF5EED587}"/>
              </a:ext>
            </a:extLst>
          </p:cNvPr>
          <p:cNvSpPr txBox="1"/>
          <p:nvPr/>
        </p:nvSpPr>
        <p:spPr>
          <a:xfrm>
            <a:off x="360362" y="2100088"/>
            <a:ext cx="2959465" cy="461665"/>
          </a:xfrm>
          <a:prstGeom prst="rect">
            <a:avLst/>
          </a:prstGeom>
          <a:noFill/>
        </p:spPr>
        <p:txBody>
          <a:bodyPr wrap="none" rtlCol="0">
            <a:spAutoFit/>
          </a:bodyPr>
          <a:lstStyle/>
          <a:p>
            <a:r>
              <a:rPr lang="en-US" dirty="0">
                <a:solidFill>
                  <a:srgbClr val="FF0000"/>
                </a:solidFill>
              </a:rPr>
              <a:t>Kim Kardashian ???</a:t>
            </a:r>
          </a:p>
        </p:txBody>
      </p:sp>
    </p:spTree>
    <p:extLst>
      <p:ext uri="{BB962C8B-B14F-4D97-AF65-F5344CB8AC3E}">
        <p14:creationId xmlns:p14="http://schemas.microsoft.com/office/powerpoint/2010/main" val="38863287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ate Placeholder 3">
            <a:extLst>
              <a:ext uri="{FF2B5EF4-FFF2-40B4-BE49-F238E27FC236}">
                <a16:creationId xmlns:a16="http://schemas.microsoft.com/office/drawing/2014/main" id="{FCC8B53A-8F31-FC4C-806E-8078728BB20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BD368D1-B297-B145-8538-87DF9588FEEE}" type="datetime10">
              <a:rPr lang="en-US" altLang="en-US" sz="1400" smtClean="0"/>
              <a:pPr>
                <a:spcBef>
                  <a:spcPct val="0"/>
                </a:spcBef>
                <a:buFontTx/>
                <a:buNone/>
              </a:pPr>
              <a:t>17:25</a:t>
            </a:fld>
            <a:endParaRPr lang="en-US" altLang="en-US" sz="1400"/>
          </a:p>
        </p:txBody>
      </p:sp>
      <p:sp>
        <p:nvSpPr>
          <p:cNvPr id="50179" name="Rectangle 2">
            <a:extLst>
              <a:ext uri="{FF2B5EF4-FFF2-40B4-BE49-F238E27FC236}">
                <a16:creationId xmlns:a16="http://schemas.microsoft.com/office/drawing/2014/main" id="{8977381A-870C-B843-8FC7-FCCC8E8CE894}"/>
              </a:ext>
            </a:extLst>
          </p:cNvPr>
          <p:cNvSpPr>
            <a:spLocks noGrp="1" noChangeArrowheads="1"/>
          </p:cNvSpPr>
          <p:nvPr>
            <p:ph type="title"/>
          </p:nvPr>
        </p:nvSpPr>
        <p:spPr/>
        <p:txBody>
          <a:bodyPr/>
          <a:lstStyle/>
          <a:p>
            <a:pPr eaLnBrk="1" hangingPunct="1">
              <a:defRPr/>
            </a:pPr>
            <a:r>
              <a:rPr lang="en-US">
                <a:cs typeface="+mj-cs"/>
              </a:rPr>
              <a:t>Manipulating Images for publication?</a:t>
            </a:r>
          </a:p>
        </p:txBody>
      </p:sp>
      <p:sp>
        <p:nvSpPr>
          <p:cNvPr id="135171" name="Rectangle 3">
            <a:extLst>
              <a:ext uri="{FF2B5EF4-FFF2-40B4-BE49-F238E27FC236}">
                <a16:creationId xmlns:a16="http://schemas.microsoft.com/office/drawing/2014/main" id="{495EC1E5-965E-9548-9A94-579BB5740749}"/>
              </a:ext>
            </a:extLst>
          </p:cNvPr>
          <p:cNvSpPr>
            <a:spLocks noGrp="1" noChangeArrowheads="1"/>
          </p:cNvSpPr>
          <p:nvPr>
            <p:ph type="body" idx="1"/>
          </p:nvPr>
        </p:nvSpPr>
        <p:spPr>
          <a:xfrm>
            <a:off x="479425" y="2036763"/>
            <a:ext cx="8642350" cy="4525962"/>
          </a:xfrm>
        </p:spPr>
        <p:txBody>
          <a:bodyPr/>
          <a:lstStyle/>
          <a:p>
            <a:pPr eaLnBrk="1" hangingPunct="1"/>
            <a:r>
              <a:rPr lang="en-US" altLang="en-US" sz="4400">
                <a:ea typeface="ＭＳ Ｐゴシック" panose="020B0600070205080204" pitchFamily="34" charset="-128"/>
              </a:rPr>
              <a:t>…</a:t>
            </a:r>
            <a:r>
              <a:rPr lang="en-US" altLang="en-US" sz="4400" i="1">
                <a:ea typeface="ＭＳ Ｐゴシック" panose="020B0600070205080204" pitchFamily="34" charset="-128"/>
              </a:rPr>
              <a:t>we might teach you how to manipulate scientific images…</a:t>
            </a:r>
          </a:p>
          <a:p>
            <a:pPr eaLnBrk="1" hangingPunct="1"/>
            <a:endParaRPr lang="en-US" altLang="en-US" sz="4400">
              <a:ea typeface="ＭＳ Ｐゴシック" panose="020B0600070205080204" pitchFamily="34" charset="-128"/>
            </a:endParaRPr>
          </a:p>
          <a:p>
            <a:pPr eaLnBrk="1" hangingPunct="1"/>
            <a:r>
              <a:rPr lang="en-US" altLang="en-US" sz="4400">
                <a:ea typeface="ＭＳ Ｐゴシック" panose="020B0600070205080204" pitchFamily="34" charset="-128"/>
              </a:rPr>
              <a:t>….</a:t>
            </a:r>
            <a:r>
              <a:rPr lang="en-US" altLang="en-US" sz="4400" i="1">
                <a:solidFill>
                  <a:srgbClr val="FF0000"/>
                </a:solidFill>
                <a:ea typeface="ＭＳ Ｐゴシック" panose="020B0600070205080204" pitchFamily="34" charset="-128"/>
              </a:rPr>
              <a:t>But we also know how others can determine if you cheated!!....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3">
            <a:extLst>
              <a:ext uri="{FF2B5EF4-FFF2-40B4-BE49-F238E27FC236}">
                <a16:creationId xmlns:a16="http://schemas.microsoft.com/office/drawing/2014/main" id="{2C75C23E-858C-2A4B-B415-D0A6CDE7A60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F9BD7AF-47C4-FD40-91A2-FFC7FAA50A3F}" type="datetime10">
              <a:rPr lang="en-US" altLang="en-US" sz="1400" smtClean="0"/>
              <a:pPr>
                <a:spcBef>
                  <a:spcPct val="0"/>
                </a:spcBef>
                <a:buFontTx/>
                <a:buNone/>
              </a:pPr>
              <a:t>17:25</a:t>
            </a:fld>
            <a:endParaRPr lang="en-US" altLang="en-US" sz="1400"/>
          </a:p>
        </p:txBody>
      </p:sp>
      <p:sp>
        <p:nvSpPr>
          <p:cNvPr id="9219" name="Rectangle 2">
            <a:extLst>
              <a:ext uri="{FF2B5EF4-FFF2-40B4-BE49-F238E27FC236}">
                <a16:creationId xmlns:a16="http://schemas.microsoft.com/office/drawing/2014/main" id="{A92456FB-B60B-9D4E-8EB6-78C812B79019}"/>
              </a:ext>
            </a:extLst>
          </p:cNvPr>
          <p:cNvSpPr>
            <a:spLocks noGrp="1" noChangeArrowheads="1"/>
          </p:cNvSpPr>
          <p:nvPr>
            <p:ph type="title"/>
          </p:nvPr>
        </p:nvSpPr>
        <p:spPr>
          <a:xfrm>
            <a:off x="0" y="141288"/>
            <a:ext cx="8642350" cy="1143000"/>
          </a:xfrm>
        </p:spPr>
        <p:txBody>
          <a:bodyPr/>
          <a:lstStyle/>
          <a:p>
            <a:pPr eaLnBrk="1" hangingPunct="1">
              <a:defRPr/>
            </a:pPr>
            <a:r>
              <a:rPr lang="en-US" dirty="0">
                <a:cs typeface="+mj-cs"/>
              </a:rPr>
              <a:t>Manipulating Scientific Images</a:t>
            </a:r>
          </a:p>
        </p:txBody>
      </p:sp>
      <p:sp>
        <p:nvSpPr>
          <p:cNvPr id="30723" name="Rectangle 3">
            <a:extLst>
              <a:ext uri="{FF2B5EF4-FFF2-40B4-BE49-F238E27FC236}">
                <a16:creationId xmlns:a16="http://schemas.microsoft.com/office/drawing/2014/main" id="{2AA80B55-483C-9247-84AE-B5D252AD698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0724" name="Picture 4">
            <a:extLst>
              <a:ext uri="{FF2B5EF4-FFF2-40B4-BE49-F238E27FC236}">
                <a16:creationId xmlns:a16="http://schemas.microsoft.com/office/drawing/2014/main" id="{CDD4C057-9456-844C-9841-D5FDE55FD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85875"/>
            <a:ext cx="9585325" cy="4657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5" name="Text Box 5">
            <a:extLst>
              <a:ext uri="{FF2B5EF4-FFF2-40B4-BE49-F238E27FC236}">
                <a16:creationId xmlns:a16="http://schemas.microsoft.com/office/drawing/2014/main" id="{509855AC-A401-AB47-A710-E788E4756474}"/>
              </a:ext>
            </a:extLst>
          </p:cNvPr>
          <p:cNvSpPr txBox="1">
            <a:spLocks noChangeArrowheads="1"/>
          </p:cNvSpPr>
          <p:nvPr/>
        </p:nvSpPr>
        <p:spPr bwMode="auto">
          <a:xfrm>
            <a:off x="4486275" y="6159500"/>
            <a:ext cx="46053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200" b="1">
                <a:solidFill>
                  <a:srgbClr val="0070C0"/>
                </a:solidFill>
              </a:rPr>
              <a:t>Ref: The Journal of Cell Biology Volume 166, Number 1, 2004</a:t>
            </a:r>
          </a:p>
          <a:p>
            <a:pPr eaLnBrk="1" hangingPunct="1">
              <a:lnSpc>
                <a:spcPct val="90000"/>
              </a:lnSpc>
              <a:spcBef>
                <a:spcPct val="0"/>
              </a:spcBef>
              <a:buFontTx/>
              <a:buNone/>
            </a:pPr>
            <a:endParaRPr lang="en-US" altLang="en-US" sz="1200" b="1">
              <a:solidFill>
                <a:srgbClr val="0070C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3EABCBDF-40CC-4041-AB8C-9587F055F144}"/>
              </a:ext>
            </a:extLst>
          </p:cNvPr>
          <p:cNvSpPr>
            <a:spLocks noGrp="1" noChangeArrowheads="1"/>
          </p:cNvSpPr>
          <p:nvPr>
            <p:ph type="ctrTitle"/>
          </p:nvPr>
        </p:nvSpPr>
        <p:spPr>
          <a:xfrm>
            <a:off x="679450" y="0"/>
            <a:ext cx="8229600" cy="541338"/>
          </a:xfrm>
        </p:spPr>
        <p:txBody>
          <a:bodyPr/>
          <a:lstStyle/>
          <a:p>
            <a:pPr eaLnBrk="1" hangingPunct="1"/>
            <a:r>
              <a:rPr lang="en-US" altLang="en-US" sz="3200" b="1">
                <a:ea typeface="ＭＳ Ｐゴシック" panose="020B0600070205080204" pitchFamily="34" charset="-128"/>
              </a:rPr>
              <a:t>Conclusion &amp; Summary</a:t>
            </a:r>
          </a:p>
        </p:txBody>
      </p:sp>
      <p:sp>
        <p:nvSpPr>
          <p:cNvPr id="137218" name="Rectangle 3">
            <a:extLst>
              <a:ext uri="{FF2B5EF4-FFF2-40B4-BE49-F238E27FC236}">
                <a16:creationId xmlns:a16="http://schemas.microsoft.com/office/drawing/2014/main" id="{F40F6665-32B6-BB47-AE13-1FDFF1B7F039}"/>
              </a:ext>
            </a:extLst>
          </p:cNvPr>
          <p:cNvSpPr>
            <a:spLocks noGrp="1" noChangeArrowheads="1"/>
          </p:cNvSpPr>
          <p:nvPr>
            <p:ph type="subTitle" idx="1"/>
          </p:nvPr>
        </p:nvSpPr>
        <p:spPr>
          <a:xfrm>
            <a:off x="219075" y="993775"/>
            <a:ext cx="9382125" cy="1752600"/>
          </a:xfrm>
        </p:spPr>
        <p:txBody>
          <a:bodyPr/>
          <a:lstStyle/>
          <a:p>
            <a:pPr algn="l" eaLnBrk="1" hangingPunct="1"/>
            <a:r>
              <a:rPr lang="en-US" altLang="en-US" sz="2000">
                <a:ea typeface="ＭＳ Ｐゴシック" panose="020B0600070205080204" pitchFamily="34" charset="-128"/>
              </a:rPr>
              <a:t>  </a:t>
            </a:r>
            <a:r>
              <a:rPr lang="en-US" altLang="en-US" sz="2000" b="1">
                <a:ea typeface="ＭＳ Ｐゴシック" panose="020B0600070205080204" pitchFamily="34" charset="-128"/>
              </a:rPr>
              <a:t>Your responsibility:</a:t>
            </a:r>
          </a:p>
          <a:p>
            <a:pPr algn="l" eaLnBrk="1" hangingPunct="1">
              <a:buFontTx/>
              <a:buChar char="•"/>
            </a:pPr>
            <a:r>
              <a:rPr lang="en-US" altLang="en-US" sz="2000">
                <a:ea typeface="ＭＳ Ｐゴシック" panose="020B0600070205080204" pitchFamily="34" charset="-128"/>
              </a:rPr>
              <a:t> Review the rules before you manipulate images you are going to publish</a:t>
            </a:r>
          </a:p>
          <a:p>
            <a:pPr algn="l" eaLnBrk="1" hangingPunct="1">
              <a:buFontTx/>
              <a:buChar char="•"/>
            </a:pPr>
            <a:r>
              <a:rPr lang="en-US" altLang="en-US" sz="2000">
                <a:ea typeface="ＭＳ Ｐゴシック" panose="020B0600070205080204" pitchFamily="34" charset="-128"/>
              </a:rPr>
              <a:t> Manipulate images legally</a:t>
            </a:r>
          </a:p>
          <a:p>
            <a:pPr algn="l" eaLnBrk="1" hangingPunct="1">
              <a:buFontTx/>
              <a:buChar char="•"/>
            </a:pPr>
            <a:r>
              <a:rPr lang="en-US" altLang="en-US" sz="2000">
                <a:ea typeface="ＭＳ Ｐゴシック" panose="020B0600070205080204" pitchFamily="34" charset="-128"/>
              </a:rPr>
              <a:t> Manipulate controls and test images identically</a:t>
            </a:r>
          </a:p>
          <a:p>
            <a:pPr algn="l" eaLnBrk="1" hangingPunct="1">
              <a:buFontTx/>
              <a:buChar char="•"/>
            </a:pPr>
            <a:r>
              <a:rPr lang="en-US" altLang="en-US" sz="2000">
                <a:ea typeface="ＭＳ Ｐゴシック" panose="020B0600070205080204" pitchFamily="34" charset="-128"/>
              </a:rPr>
              <a:t> Do not think you can reduce backgrounds in controls and not test images</a:t>
            </a:r>
          </a:p>
          <a:p>
            <a:pPr algn="l" eaLnBrk="1" hangingPunct="1">
              <a:buFontTx/>
              <a:buChar char="•"/>
            </a:pPr>
            <a:r>
              <a:rPr lang="en-US" altLang="en-US" sz="2000">
                <a:ea typeface="ＭＳ Ｐゴシック" panose="020B0600070205080204" pitchFamily="34" charset="-128"/>
              </a:rPr>
              <a:t> Document the processes you use to manipulate images</a:t>
            </a:r>
          </a:p>
          <a:p>
            <a:pPr algn="l" eaLnBrk="1" hangingPunct="1"/>
            <a:endParaRPr lang="en-US" altLang="en-US" sz="2000">
              <a:ea typeface="ＭＳ Ｐゴシック" panose="020B0600070205080204" pitchFamily="34" charset="-128"/>
            </a:endParaRPr>
          </a:p>
          <a:p>
            <a:pPr algn="l" eaLnBrk="1" hangingPunct="1"/>
            <a:r>
              <a:rPr lang="en-US" altLang="en-US" sz="2000" b="1">
                <a:ea typeface="ＭＳ Ｐゴシック" panose="020B0600070205080204" pitchFamily="34" charset="-128"/>
              </a:rPr>
              <a:t>Consequences of failure to above</a:t>
            </a:r>
          </a:p>
          <a:p>
            <a:pPr algn="l" eaLnBrk="1" hangingPunct="1">
              <a:buFontTx/>
              <a:buChar char="•"/>
            </a:pPr>
            <a:r>
              <a:rPr lang="en-US" altLang="en-US" sz="2000">
                <a:ea typeface="ＭＳ Ｐゴシック" panose="020B0600070205080204" pitchFamily="34" charset="-128"/>
              </a:rPr>
              <a:t> It is getting easier to determine when someone has cheated in imaging</a:t>
            </a:r>
          </a:p>
          <a:p>
            <a:pPr algn="l" eaLnBrk="1" hangingPunct="1">
              <a:buFontTx/>
              <a:buChar char="•"/>
            </a:pPr>
            <a:r>
              <a:rPr lang="en-US" altLang="en-US" sz="2000">
                <a:ea typeface="ＭＳ Ｐゴシック" panose="020B0600070205080204" pitchFamily="34" charset="-128"/>
              </a:rPr>
              <a:t> If (when) you are caught doing illegal manipulations, you will be publically sanctioned</a:t>
            </a:r>
          </a:p>
          <a:p>
            <a:pPr algn="l" eaLnBrk="1" hangingPunct="1">
              <a:buFontTx/>
              <a:buChar char="•"/>
            </a:pPr>
            <a:r>
              <a:rPr lang="en-US" altLang="en-US" sz="2000">
                <a:ea typeface="ＭＳ Ｐゴシック" panose="020B0600070205080204" pitchFamily="34" charset="-128"/>
              </a:rPr>
              <a:t> Your name will be forever on the web and publically disgraced</a:t>
            </a:r>
          </a:p>
          <a:p>
            <a:pPr algn="l" eaLnBrk="1" hangingPunct="1">
              <a:buFontTx/>
              <a:buChar char="•"/>
            </a:pPr>
            <a:r>
              <a:rPr lang="en-US" altLang="en-US" sz="2000">
                <a:ea typeface="ＭＳ Ｐゴシック" panose="020B0600070205080204" pitchFamily="34" charset="-128"/>
              </a:rPr>
              <a:t> Your institution will be reflected poorly</a:t>
            </a:r>
          </a:p>
          <a:p>
            <a:pPr algn="l" eaLnBrk="1" hangingPunct="1">
              <a:buFontTx/>
              <a:buChar char="•"/>
            </a:pPr>
            <a:r>
              <a:rPr lang="en-US" altLang="en-US" sz="2000">
                <a:ea typeface="ＭＳ Ｐゴシック" panose="020B0600070205080204" pitchFamily="34" charset="-128"/>
              </a:rPr>
              <a:t> Your professor and department will also be identifed</a:t>
            </a:r>
          </a:p>
          <a:p>
            <a:pPr algn="l" eaLnBrk="1" hangingPunct="1">
              <a:buFontTx/>
              <a:buChar char="•"/>
            </a:pPr>
            <a:endParaRPr lang="en-US" altLang="en-US" sz="2000">
              <a:ea typeface="ＭＳ Ｐゴシック" panose="020B0600070205080204" pitchFamily="34" charset="-128"/>
            </a:endParaRPr>
          </a:p>
        </p:txBody>
      </p:sp>
      <p:pic>
        <p:nvPicPr>
          <p:cNvPr id="137219" name="Picture 4" descr="pucl new">
            <a:extLst>
              <a:ext uri="{FF2B5EF4-FFF2-40B4-BE49-F238E27FC236}">
                <a16:creationId xmlns:a16="http://schemas.microsoft.com/office/drawing/2014/main" id="{053F237E-F7FF-2D47-89DE-99C844C7C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838" y="5818188"/>
            <a:ext cx="2138362"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Line 5">
            <a:extLst>
              <a:ext uri="{FF2B5EF4-FFF2-40B4-BE49-F238E27FC236}">
                <a16:creationId xmlns:a16="http://schemas.microsoft.com/office/drawing/2014/main" id="{E649227E-361E-1C4D-B19C-73F2411CB7B5}"/>
              </a:ext>
            </a:extLst>
          </p:cNvPr>
          <p:cNvSpPr>
            <a:spLocks noChangeShapeType="1"/>
          </p:cNvSpPr>
          <p:nvPr/>
        </p:nvSpPr>
        <p:spPr bwMode="auto">
          <a:xfrm>
            <a:off x="0" y="554038"/>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3">
            <a:extLst>
              <a:ext uri="{FF2B5EF4-FFF2-40B4-BE49-F238E27FC236}">
                <a16:creationId xmlns:a16="http://schemas.microsoft.com/office/drawing/2014/main" id="{65650E1D-2929-9D4E-96C5-3E151EBB9E0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A19F325-F915-2D44-97FC-716719A73302}" type="datetime10">
              <a:rPr lang="en-US" altLang="en-US" sz="1400" smtClean="0"/>
              <a:pPr>
                <a:spcBef>
                  <a:spcPct val="0"/>
                </a:spcBef>
                <a:buFontTx/>
                <a:buNone/>
              </a:pPr>
              <a:t>17:25</a:t>
            </a:fld>
            <a:endParaRPr lang="en-US" altLang="en-US" sz="1400"/>
          </a:p>
        </p:txBody>
      </p:sp>
      <p:sp>
        <p:nvSpPr>
          <p:cNvPr id="32770" name="Rectangle 2">
            <a:extLst>
              <a:ext uri="{FF2B5EF4-FFF2-40B4-BE49-F238E27FC236}">
                <a16:creationId xmlns:a16="http://schemas.microsoft.com/office/drawing/2014/main" id="{5BAB56EF-2EBD-A542-B288-C668A6834206}"/>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32771" name="Rectangle 3">
            <a:extLst>
              <a:ext uri="{FF2B5EF4-FFF2-40B4-BE49-F238E27FC236}">
                <a16:creationId xmlns:a16="http://schemas.microsoft.com/office/drawing/2014/main" id="{3A329453-518F-384F-9290-E9972D4FA1D0}"/>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2772" name="Picture 4">
            <a:extLst>
              <a:ext uri="{FF2B5EF4-FFF2-40B4-BE49-F238E27FC236}">
                <a16:creationId xmlns:a16="http://schemas.microsoft.com/office/drawing/2014/main" id="{C72DF7C0-05FE-434D-9DE6-0CFF011A8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0"/>
            <a:ext cx="8691563" cy="63373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2773" name="Text Box 5">
            <a:extLst>
              <a:ext uri="{FF2B5EF4-FFF2-40B4-BE49-F238E27FC236}">
                <a16:creationId xmlns:a16="http://schemas.microsoft.com/office/drawing/2014/main" id="{C82D9070-7230-A94E-A0F3-4359B3C1BF04}"/>
              </a:ext>
            </a:extLst>
          </p:cNvPr>
          <p:cNvSpPr txBox="1">
            <a:spLocks noChangeArrowheads="1"/>
          </p:cNvSpPr>
          <p:nvPr/>
        </p:nvSpPr>
        <p:spPr bwMode="auto">
          <a:xfrm>
            <a:off x="2786063" y="615950"/>
            <a:ext cx="58753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400" b="1"/>
              <a:t>NATURE CELL BIOLOGY </a:t>
            </a:r>
            <a:r>
              <a:rPr lang="en-US" altLang="en-US" sz="1400"/>
              <a:t>VOLUME 8 | NUMBER 2 | FEBRUARY 2006</a:t>
            </a:r>
          </a:p>
          <a:p>
            <a:pPr eaLnBrk="1" hangingPunct="1">
              <a:lnSpc>
                <a:spcPct val="90000"/>
              </a:lnSpc>
              <a:spcBef>
                <a:spcPct val="0"/>
              </a:spcBef>
              <a:buFontTx/>
              <a:buNone/>
            </a:pPr>
            <a:endParaRPr lang="en-US" altLang="en-US" sz="1400"/>
          </a:p>
        </p:txBody>
      </p:sp>
      <p:sp>
        <p:nvSpPr>
          <p:cNvPr id="32774" name="TextBox 1">
            <a:extLst>
              <a:ext uri="{FF2B5EF4-FFF2-40B4-BE49-F238E27FC236}">
                <a16:creationId xmlns:a16="http://schemas.microsoft.com/office/drawing/2014/main" id="{AAE8E4E7-4B28-024D-A9F4-DD21DD78F48E}"/>
              </a:ext>
            </a:extLst>
          </p:cNvPr>
          <p:cNvSpPr txBox="1">
            <a:spLocks noChangeArrowheads="1"/>
          </p:cNvSpPr>
          <p:nvPr/>
        </p:nvSpPr>
        <p:spPr bwMode="auto">
          <a:xfrm>
            <a:off x="2559050" y="1651000"/>
            <a:ext cx="67008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ja-JP" altLang="en-US" sz="1800" b="1">
                <a:solidFill>
                  <a:srgbClr val="FF0000"/>
                </a:solidFill>
              </a:rPr>
              <a:t>“</a:t>
            </a:r>
            <a:r>
              <a:rPr lang="en-US" altLang="ja-JP" sz="1800" b="1" i="1">
                <a:solidFill>
                  <a:srgbClr val="FF0000"/>
                </a:solidFill>
              </a:rPr>
              <a:t>It is important to remember that fraud is always doomed</a:t>
            </a:r>
            <a:r>
              <a:rPr lang="en-US" altLang="ja-JP" sz="1800" b="1">
                <a:solidFill>
                  <a:srgbClr val="FF0000"/>
                </a:solidFill>
              </a:rPr>
              <a:t>..</a:t>
            </a:r>
            <a:r>
              <a:rPr lang="ja-JP" altLang="en-US" sz="1800" b="1">
                <a:solidFill>
                  <a:srgbClr val="FF0000"/>
                </a:solidFill>
              </a:rPr>
              <a:t>”</a:t>
            </a:r>
            <a:endParaRPr lang="en-US" altLang="en-US" sz="1800" b="1">
              <a:solidFill>
                <a:srgbClr val="FF0000"/>
              </a:solidFill>
            </a:endParaRPr>
          </a:p>
        </p:txBody>
      </p:sp>
      <p:sp>
        <p:nvSpPr>
          <p:cNvPr id="32775" name="Freeform 2">
            <a:extLst>
              <a:ext uri="{FF2B5EF4-FFF2-40B4-BE49-F238E27FC236}">
                <a16:creationId xmlns:a16="http://schemas.microsoft.com/office/drawing/2014/main" id="{7890661E-74F9-0A45-A6A6-7D1AF80E70F6}"/>
              </a:ext>
            </a:extLst>
          </p:cNvPr>
          <p:cNvSpPr>
            <a:spLocks/>
          </p:cNvSpPr>
          <p:nvPr/>
        </p:nvSpPr>
        <p:spPr bwMode="auto">
          <a:xfrm>
            <a:off x="8836025" y="2082800"/>
            <a:ext cx="639763" cy="2692400"/>
          </a:xfrm>
          <a:custGeom>
            <a:avLst/>
            <a:gdLst>
              <a:gd name="T0" fmla="*/ 0 w 641268"/>
              <a:gd name="T1" fmla="*/ 0 h 2873860"/>
              <a:gd name="T2" fmla="*/ 115181 w 641268"/>
              <a:gd name="T3" fmla="*/ 9533 h 2873860"/>
              <a:gd name="T4" fmla="*/ 230363 w 641268"/>
              <a:gd name="T5" fmla="*/ 33361 h 2873860"/>
              <a:gd name="T6" fmla="*/ 299471 w 641268"/>
              <a:gd name="T7" fmla="*/ 47658 h 2873860"/>
              <a:gd name="T8" fmla="*/ 368579 w 641268"/>
              <a:gd name="T9" fmla="*/ 66720 h 2873860"/>
              <a:gd name="T10" fmla="*/ 518314 w 641268"/>
              <a:gd name="T11" fmla="*/ 119145 h 2873860"/>
              <a:gd name="T12" fmla="*/ 575904 w 641268"/>
              <a:gd name="T13" fmla="*/ 152506 h 2873860"/>
              <a:gd name="T14" fmla="*/ 621977 w 641268"/>
              <a:gd name="T15" fmla="*/ 266885 h 2873860"/>
              <a:gd name="T16" fmla="*/ 610459 w 641268"/>
              <a:gd name="T17" fmla="*/ 481346 h 2873860"/>
              <a:gd name="T18" fmla="*/ 598940 w 641268"/>
              <a:gd name="T19" fmla="*/ 624322 h 2873860"/>
              <a:gd name="T20" fmla="*/ 587423 w 641268"/>
              <a:gd name="T21" fmla="*/ 738701 h 2873860"/>
              <a:gd name="T22" fmla="*/ 575904 w 641268"/>
              <a:gd name="T23" fmla="*/ 910270 h 2873860"/>
              <a:gd name="T24" fmla="*/ 541349 w 641268"/>
              <a:gd name="T25" fmla="*/ 991290 h 2873860"/>
              <a:gd name="T26" fmla="*/ 529833 w 641268"/>
              <a:gd name="T27" fmla="*/ 1024649 h 2873860"/>
              <a:gd name="T28" fmla="*/ 518314 w 641268"/>
              <a:gd name="T29" fmla="*/ 1043713 h 2873860"/>
              <a:gd name="T30" fmla="*/ 506796 w 641268"/>
              <a:gd name="T31" fmla="*/ 1077074 h 2873860"/>
              <a:gd name="T32" fmla="*/ 437687 w 641268"/>
              <a:gd name="T33" fmla="*/ 1100903 h 2873860"/>
              <a:gd name="T34" fmla="*/ 391614 w 641268"/>
              <a:gd name="T35" fmla="*/ 1115201 h 2873860"/>
              <a:gd name="T36" fmla="*/ 310989 w 641268"/>
              <a:gd name="T37" fmla="*/ 1129497 h 2873860"/>
              <a:gd name="T38" fmla="*/ 264914 w 641268"/>
              <a:gd name="T39" fmla="*/ 1134262 h 2873860"/>
              <a:gd name="T40" fmla="*/ 230363 w 641268"/>
              <a:gd name="T41" fmla="*/ 1139028 h 2873860"/>
              <a:gd name="T42" fmla="*/ 195807 w 641268"/>
              <a:gd name="T43" fmla="*/ 1148559 h 2873860"/>
              <a:gd name="T44" fmla="*/ 149736 w 641268"/>
              <a:gd name="T45" fmla="*/ 1153326 h 28738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41268" h="2873860">
                <a:moveTo>
                  <a:pt x="0" y="0"/>
                </a:moveTo>
                <a:cubicBezTo>
                  <a:pt x="39585" y="7917"/>
                  <a:pt x="79748" y="13350"/>
                  <a:pt x="118754" y="23751"/>
                </a:cubicBezTo>
                <a:cubicBezTo>
                  <a:pt x="174947" y="38736"/>
                  <a:pt x="186503" y="55307"/>
                  <a:pt x="237507" y="83127"/>
                </a:cubicBezTo>
                <a:cubicBezTo>
                  <a:pt x="260819" y="95842"/>
                  <a:pt x="285822" y="105373"/>
                  <a:pt x="308759" y="118753"/>
                </a:cubicBezTo>
                <a:cubicBezTo>
                  <a:pt x="333415" y="133136"/>
                  <a:pt x="357175" y="149127"/>
                  <a:pt x="380011" y="166254"/>
                </a:cubicBezTo>
                <a:cubicBezTo>
                  <a:pt x="409761" y="188566"/>
                  <a:pt x="496750" y="252970"/>
                  <a:pt x="534390" y="296883"/>
                </a:cubicBezTo>
                <a:cubicBezTo>
                  <a:pt x="556484" y="322660"/>
                  <a:pt x="574970" y="351816"/>
                  <a:pt x="593767" y="380010"/>
                </a:cubicBezTo>
                <a:cubicBezTo>
                  <a:pt x="648211" y="543343"/>
                  <a:pt x="626895" y="449418"/>
                  <a:pt x="641268" y="665018"/>
                </a:cubicBezTo>
                <a:cubicBezTo>
                  <a:pt x="637310" y="843148"/>
                  <a:pt x="634143" y="1021297"/>
                  <a:pt x="629393" y="1199408"/>
                </a:cubicBezTo>
                <a:cubicBezTo>
                  <a:pt x="626226" y="1318185"/>
                  <a:pt x="621915" y="1436929"/>
                  <a:pt x="617517" y="1555667"/>
                </a:cubicBezTo>
                <a:cubicBezTo>
                  <a:pt x="613998" y="1650687"/>
                  <a:pt x="608810" y="1745643"/>
                  <a:pt x="605642" y="1840675"/>
                </a:cubicBezTo>
                <a:cubicBezTo>
                  <a:pt x="600893" y="1983155"/>
                  <a:pt x="602660" y="2125906"/>
                  <a:pt x="593767" y="2268187"/>
                </a:cubicBezTo>
                <a:cubicBezTo>
                  <a:pt x="588681" y="2349557"/>
                  <a:pt x="570246" y="2397438"/>
                  <a:pt x="558141" y="2470067"/>
                </a:cubicBezTo>
                <a:cubicBezTo>
                  <a:pt x="553539" y="2497677"/>
                  <a:pt x="551272" y="2525656"/>
                  <a:pt x="546265" y="2553195"/>
                </a:cubicBezTo>
                <a:cubicBezTo>
                  <a:pt x="543345" y="2569253"/>
                  <a:pt x="537310" y="2584638"/>
                  <a:pt x="534390" y="2600696"/>
                </a:cubicBezTo>
                <a:cubicBezTo>
                  <a:pt x="529383" y="2628235"/>
                  <a:pt x="532910" y="2657835"/>
                  <a:pt x="522515" y="2683823"/>
                </a:cubicBezTo>
                <a:cubicBezTo>
                  <a:pt x="513644" y="2706000"/>
                  <a:pt x="469548" y="2730139"/>
                  <a:pt x="451263" y="2743200"/>
                </a:cubicBezTo>
                <a:cubicBezTo>
                  <a:pt x="435157" y="2754704"/>
                  <a:pt x="420545" y="2768336"/>
                  <a:pt x="403761" y="2778826"/>
                </a:cubicBezTo>
                <a:cubicBezTo>
                  <a:pt x="377091" y="2795495"/>
                  <a:pt x="350408" y="2805945"/>
                  <a:pt x="320634" y="2814452"/>
                </a:cubicBezTo>
                <a:cubicBezTo>
                  <a:pt x="304941" y="2818936"/>
                  <a:pt x="288826" y="2821843"/>
                  <a:pt x="273133" y="2826327"/>
                </a:cubicBezTo>
                <a:cubicBezTo>
                  <a:pt x="261097" y="2829766"/>
                  <a:pt x="248703" y="2832605"/>
                  <a:pt x="237507" y="2838203"/>
                </a:cubicBezTo>
                <a:cubicBezTo>
                  <a:pt x="224742" y="2844586"/>
                  <a:pt x="214647" y="2855570"/>
                  <a:pt x="201881" y="2861953"/>
                </a:cubicBezTo>
                <a:cubicBezTo>
                  <a:pt x="175627" y="2875080"/>
                  <a:pt x="174622" y="2873828"/>
                  <a:pt x="154380" y="2873828"/>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2776" name="Curved Connector 4">
            <a:extLst>
              <a:ext uri="{FF2B5EF4-FFF2-40B4-BE49-F238E27FC236}">
                <a16:creationId xmlns:a16="http://schemas.microsoft.com/office/drawing/2014/main" id="{4B53534F-8BD4-E140-97B1-A213B10B4DAC}"/>
              </a:ext>
            </a:extLst>
          </p:cNvPr>
          <p:cNvCxnSpPr>
            <a:cxnSpLocks noChangeShapeType="1"/>
          </p:cNvCxnSpPr>
          <p:nvPr/>
        </p:nvCxnSpPr>
        <p:spPr bwMode="auto">
          <a:xfrm>
            <a:off x="9939338" y="3740150"/>
            <a:ext cx="914400" cy="914400"/>
          </a:xfrm>
          <a:prstGeom prst="curvedConnector3">
            <a:avLst>
              <a:gd name="adj1" fmla="val 50000"/>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32777" name="Straight Connector 2">
            <a:extLst>
              <a:ext uri="{FF2B5EF4-FFF2-40B4-BE49-F238E27FC236}">
                <a16:creationId xmlns:a16="http://schemas.microsoft.com/office/drawing/2014/main" id="{A75C3622-DB76-8444-8834-30AE14E8CA0E}"/>
              </a:ext>
            </a:extLst>
          </p:cNvPr>
          <p:cNvCxnSpPr>
            <a:cxnSpLocks noChangeShapeType="1"/>
          </p:cNvCxnSpPr>
          <p:nvPr/>
        </p:nvCxnSpPr>
        <p:spPr bwMode="auto">
          <a:xfrm>
            <a:off x="4968875" y="4791075"/>
            <a:ext cx="3565525"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32778" name="Straight Connector 4">
            <a:extLst>
              <a:ext uri="{FF2B5EF4-FFF2-40B4-BE49-F238E27FC236}">
                <a16:creationId xmlns:a16="http://schemas.microsoft.com/office/drawing/2014/main" id="{33B52BFA-2C25-8C4E-9C04-EB6A5B9619DF}"/>
              </a:ext>
            </a:extLst>
          </p:cNvPr>
          <p:cNvCxnSpPr>
            <a:cxnSpLocks noChangeShapeType="1"/>
          </p:cNvCxnSpPr>
          <p:nvPr/>
        </p:nvCxnSpPr>
        <p:spPr bwMode="auto">
          <a:xfrm>
            <a:off x="7445375" y="2293938"/>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3">
            <a:extLst>
              <a:ext uri="{FF2B5EF4-FFF2-40B4-BE49-F238E27FC236}">
                <a16:creationId xmlns:a16="http://schemas.microsoft.com/office/drawing/2014/main" id="{68632F21-5E66-6F4E-B41E-EF6E0F8454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4784CEB-B5B4-9D46-9BB1-EE773A21F599}" type="datetime10">
              <a:rPr lang="en-US" altLang="en-US" sz="1400" smtClean="0"/>
              <a:pPr>
                <a:spcBef>
                  <a:spcPct val="0"/>
                </a:spcBef>
                <a:buFontTx/>
                <a:buNone/>
              </a:pPr>
              <a:t>17:25</a:t>
            </a:fld>
            <a:endParaRPr lang="en-US" altLang="en-US" sz="1400"/>
          </a:p>
        </p:txBody>
      </p:sp>
      <p:sp>
        <p:nvSpPr>
          <p:cNvPr id="34818" name="Rectangle 2">
            <a:extLst>
              <a:ext uri="{FF2B5EF4-FFF2-40B4-BE49-F238E27FC236}">
                <a16:creationId xmlns:a16="http://schemas.microsoft.com/office/drawing/2014/main" id="{918A82DA-DB6E-4E4C-8673-D0924241BF00}"/>
              </a:ext>
            </a:extLst>
          </p:cNvPr>
          <p:cNvSpPr>
            <a:spLocks noGrp="1" noChangeArrowheads="1"/>
          </p:cNvSpPr>
          <p:nvPr>
            <p:ph type="title"/>
          </p:nvPr>
        </p:nvSpPr>
        <p:spPr>
          <a:xfrm>
            <a:off x="0" y="120650"/>
            <a:ext cx="8642350" cy="698500"/>
          </a:xfrm>
        </p:spPr>
        <p:txBody>
          <a:bodyPr/>
          <a:lstStyle/>
          <a:p>
            <a:pPr eaLnBrk="1" hangingPunct="1"/>
            <a:r>
              <a:rPr lang="en-US" altLang="en-US">
                <a:ea typeface="ＭＳ Ｐゴシック" panose="020B0600070205080204" pitchFamily="34" charset="-128"/>
              </a:rPr>
              <a:t>Enhancing images – or not!</a:t>
            </a:r>
          </a:p>
        </p:txBody>
      </p:sp>
      <p:sp>
        <p:nvSpPr>
          <p:cNvPr id="34819" name="Rectangle 3">
            <a:extLst>
              <a:ext uri="{FF2B5EF4-FFF2-40B4-BE49-F238E27FC236}">
                <a16:creationId xmlns:a16="http://schemas.microsoft.com/office/drawing/2014/main" id="{6BD981D7-A5CC-A142-986B-D0385B33B8D3}"/>
              </a:ext>
            </a:extLst>
          </p:cNvPr>
          <p:cNvSpPr>
            <a:spLocks noGrp="1" noChangeArrowheads="1"/>
          </p:cNvSpPr>
          <p:nvPr>
            <p:ph type="body" idx="1"/>
          </p:nvPr>
        </p:nvSpPr>
        <p:spPr>
          <a:xfrm>
            <a:off x="479425" y="1065213"/>
            <a:ext cx="8642350" cy="4525962"/>
          </a:xfrm>
        </p:spPr>
        <p:txBody>
          <a:bodyPr/>
          <a:lstStyle/>
          <a:p>
            <a:pPr eaLnBrk="1" hangingPunct="1"/>
            <a:endParaRPr lang="en-US" altLang="en-US">
              <a:ea typeface="ＭＳ Ｐゴシック" panose="020B0600070205080204" pitchFamily="34" charset="-128"/>
            </a:endParaRPr>
          </a:p>
        </p:txBody>
      </p:sp>
      <p:pic>
        <p:nvPicPr>
          <p:cNvPr id="34820" name="Picture 4">
            <a:extLst>
              <a:ext uri="{FF2B5EF4-FFF2-40B4-BE49-F238E27FC236}">
                <a16:creationId xmlns:a16="http://schemas.microsoft.com/office/drawing/2014/main" id="{98C5A19D-101D-FE47-B3B2-AAC21B41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71550"/>
            <a:ext cx="4716463"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a:extLst>
              <a:ext uri="{FF2B5EF4-FFF2-40B4-BE49-F238E27FC236}">
                <a16:creationId xmlns:a16="http://schemas.microsoft.com/office/drawing/2014/main" id="{42DCEEF9-05CD-9141-86C5-66FCB0D29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8" y="982663"/>
            <a:ext cx="469582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1">
            <a:extLst>
              <a:ext uri="{FF2B5EF4-FFF2-40B4-BE49-F238E27FC236}">
                <a16:creationId xmlns:a16="http://schemas.microsoft.com/office/drawing/2014/main" id="{E087CEB6-5764-2443-AE9A-C7BFFE00AF87}"/>
              </a:ext>
            </a:extLst>
          </p:cNvPr>
          <p:cNvSpPr txBox="1">
            <a:spLocks noChangeArrowheads="1"/>
          </p:cNvSpPr>
          <p:nvPr/>
        </p:nvSpPr>
        <p:spPr bwMode="auto">
          <a:xfrm>
            <a:off x="4792663" y="5691188"/>
            <a:ext cx="4502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solidFill>
                  <a:srgbClr val="0070C0"/>
                </a:solidFill>
              </a:rPr>
              <a:t>Image collected by Jennie Sturgis  at PUCL using a Biorad 2P system</a:t>
            </a:r>
          </a:p>
        </p:txBody>
      </p:sp>
      <p:sp>
        <p:nvSpPr>
          <p:cNvPr id="34823" name="TextBox 1">
            <a:extLst>
              <a:ext uri="{FF2B5EF4-FFF2-40B4-BE49-F238E27FC236}">
                <a16:creationId xmlns:a16="http://schemas.microsoft.com/office/drawing/2014/main" id="{F21C6F38-5CF4-8842-BA00-A20ED3181E1A}"/>
              </a:ext>
            </a:extLst>
          </p:cNvPr>
          <p:cNvSpPr txBox="1">
            <a:spLocks noChangeArrowheads="1"/>
          </p:cNvSpPr>
          <p:nvPr/>
        </p:nvSpPr>
        <p:spPr bwMode="auto">
          <a:xfrm>
            <a:off x="177800" y="5837238"/>
            <a:ext cx="94234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800"/>
              <a:t>Since multicolor images are composed of multiple monochrome layers you can show some layers or not! But you cannot intentionally </a:t>
            </a:r>
            <a:r>
              <a:rPr lang="en-US" altLang="en-US" sz="1800" b="1">
                <a:solidFill>
                  <a:srgbClr val="FF0000"/>
                </a:solidFill>
              </a:rPr>
              <a:t>NOT</a:t>
            </a:r>
            <a:r>
              <a:rPr lang="en-US" altLang="en-US" sz="1800"/>
              <a:t> show one color if it suits your hypothesis!!</a:t>
            </a:r>
          </a:p>
        </p:txBody>
      </p:sp>
      <p:sp>
        <p:nvSpPr>
          <p:cNvPr id="2" name="Rectangle 1">
            <a:extLst>
              <a:ext uri="{FF2B5EF4-FFF2-40B4-BE49-F238E27FC236}">
                <a16:creationId xmlns:a16="http://schemas.microsoft.com/office/drawing/2014/main" id="{6B01E68A-83B5-E045-ADDE-CC3C22FFFF20}"/>
              </a:ext>
            </a:extLst>
          </p:cNvPr>
          <p:cNvSpPr>
            <a:spLocks noChangeArrowheads="1"/>
          </p:cNvSpPr>
          <p:nvPr/>
        </p:nvSpPr>
        <p:spPr bwMode="auto">
          <a:xfrm>
            <a:off x="4789488" y="852488"/>
            <a:ext cx="4811712" cy="482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5.04549E-7 2.59259E-6 L -0.49892 0.0081 " pathEditMode="relative" rAng="0" ptsTypes="AA">
                                      <p:cBhvr>
                                        <p:cTn id="6" dur="2000" fill="hold"/>
                                        <p:tgtEl>
                                          <p:spTgt spid="2"/>
                                        </p:tgtEl>
                                        <p:attrNameLst>
                                          <p:attrName>ppt_x</p:attrName>
                                          <p:attrName>ppt_y</p:attrName>
                                        </p:attrNameLst>
                                      </p:cBhvr>
                                      <p:rCtr x="-24946"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TotalTime>
  <Pages>11</Pages>
  <Words>3369</Words>
  <Application>Microsoft Macintosh PowerPoint</Application>
  <PresentationFormat>Custom</PresentationFormat>
  <Paragraphs>306</Paragraphs>
  <Slides>70</Slides>
  <Notes>49</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70</vt:i4>
      </vt:variant>
    </vt:vector>
  </HeadingPairs>
  <TitlesOfParts>
    <vt:vector size="78" baseType="lpstr">
      <vt:lpstr>Arial</vt:lpstr>
      <vt:lpstr>Cambria</vt:lpstr>
      <vt:lpstr>Helvetica</vt:lpstr>
      <vt:lpstr>Tahoma</vt:lpstr>
      <vt:lpstr>Times New Roman</vt:lpstr>
      <vt:lpstr>1_powerpoint</vt:lpstr>
      <vt:lpstr>Default Design</vt:lpstr>
      <vt:lpstr>Image</vt:lpstr>
      <vt:lpstr>Fraud in Imaging The Most Important Lecture you will ever get!!</vt:lpstr>
      <vt:lpstr>Learning Objectives</vt:lpstr>
      <vt:lpstr>PowerPoint Presentation</vt:lpstr>
      <vt:lpstr>Faked images in the media</vt:lpstr>
      <vt:lpstr>When you cheat, there are often tell-tale signs…..</vt:lpstr>
      <vt:lpstr>What is so different today?</vt:lpstr>
      <vt:lpstr>Manipulating Scientific Images</vt:lpstr>
      <vt:lpstr>PowerPoint Presentation</vt:lpstr>
      <vt:lpstr>Enhancing images – or not!</vt:lpstr>
      <vt:lpstr>Enhancing images – or not!</vt:lpstr>
      <vt:lpstr>The Rules of Image Publishing</vt:lpstr>
      <vt:lpstr>First rule</vt:lpstr>
      <vt:lpstr>2nd Rule</vt:lpstr>
      <vt:lpstr>PowerPoint Presentation</vt:lpstr>
      <vt:lpstr>3rd rule</vt:lpstr>
      <vt:lpstr>Manipulated Images</vt:lpstr>
      <vt:lpstr>4th Rule</vt:lpstr>
      <vt:lpstr>Cleaning up background</vt:lpstr>
      <vt:lpstr>Fraud can be anywhere</vt:lpstr>
      <vt:lpstr>From the original paper Proc Natl Acad Sci U S A. 2005 Oct 25; 102(43): 15611–15616.</vt:lpstr>
      <vt:lpstr>PowerPoint Presentation</vt:lpstr>
      <vt:lpstr>PowerPoint Presentation</vt:lpstr>
      <vt:lpstr>Real examples of fraud</vt:lpstr>
      <vt:lpstr>PowerPoint Presentation</vt:lpstr>
      <vt:lpstr>You cannot alter the background to suit….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History</vt:lpstr>
      <vt:lpstr>Case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PhD Student falsifies data</vt:lpstr>
      <vt:lpstr>PowerPoint Presentation</vt:lpstr>
      <vt:lpstr>PowerPoint Presentation</vt:lpstr>
      <vt:lpstr>PowerPoint Presentation</vt:lpstr>
      <vt:lpstr>PowerPoint Presentation</vt:lpstr>
      <vt:lpstr>Just a few of the links on my computer</vt:lpstr>
      <vt:lpstr>The latest “trick” used by sneaky scientists…Reviewing their own papers by creating fake emails addresses....</vt:lpstr>
      <vt:lpstr>University of Chicago</vt:lpstr>
      <vt:lpstr>PowerPoint Presentation</vt:lpstr>
      <vt:lpstr>PowerPoint Presentation</vt:lpstr>
      <vt:lpstr>PowerPoint Presentation</vt:lpstr>
      <vt:lpstr>PowerPoint Presentation</vt:lpstr>
      <vt:lpstr>PowerPoint Presentation</vt:lpstr>
      <vt:lpstr>2016</vt:lpstr>
      <vt:lpstr>2015</vt:lpstr>
      <vt:lpstr>From Retraction Watch http://retractionwatch.com</vt:lpstr>
      <vt:lpstr>https://ori.hhs.gov/droplets Photoshop  “droplets”</vt:lpstr>
      <vt:lpstr>PowerPoint Presentation</vt:lpstr>
      <vt:lpstr>Retraction Watch</vt:lpstr>
      <vt:lpstr>Retraction Watch</vt:lpstr>
      <vt:lpstr>100+ Papers withdrawn for fake reviews http://retractionwatch.com/category/by-reason-for-retraction/self-peer-review/</vt:lpstr>
      <vt:lpstr>Journal starting to evaluate images http://retractionwatch.com/2017/04/21/job-alert-biology-society-hiring-editors-screen-images/</vt:lpstr>
      <vt:lpstr>What Journals themselves might not be scientifically acceptable? </vt:lpstr>
      <vt:lpstr>PowerPoint Presentation</vt:lpstr>
      <vt:lpstr>Manipulating Images for publication?</vt:lpstr>
      <vt:lpstr>Conclusion &amp;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Fraud in Imaging</dc:title>
  <dc:creator>J.Paul Robinson</dc:creator>
  <cp:keywords>9-lect-524lect, 7-lect-7-robinson</cp:keywords>
  <cp:lastModifiedBy>Robinson, Joseph Paul</cp:lastModifiedBy>
  <cp:revision>19</cp:revision>
  <cp:lastPrinted>2013-03-27T03:08:08Z</cp:lastPrinted>
  <dcterms:created xsi:type="dcterms:W3CDTF">2017-04-21T13:35:02Z</dcterms:created>
  <dcterms:modified xsi:type="dcterms:W3CDTF">2021-04-20T21:25:56Z</dcterms:modified>
</cp:coreProperties>
</file>